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6" r:id="rId2"/>
    <p:sldId id="271" r:id="rId3"/>
    <p:sldId id="261" r:id="rId4"/>
    <p:sldId id="267" r:id="rId5"/>
    <p:sldId id="268" r:id="rId6"/>
    <p:sldId id="269" r:id="rId7"/>
    <p:sldId id="270" r:id="rId8"/>
    <p:sldId id="277" r:id="rId9"/>
    <p:sldId id="278" r:id="rId10"/>
    <p:sldId id="279" r:id="rId11"/>
    <p:sldId id="280" r:id="rId12"/>
    <p:sldId id="272" r:id="rId13"/>
    <p:sldId id="273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1C1B60-9C63-06C9-CC8A-1356EE29E7AE}" v="1470" dt="2020-06-12T01:40:45.339"/>
    <p1510:client id="{EFD65F45-CBCA-B4B7-1DD4-2D4D961D0AE9}" v="336" dt="2020-06-12T02:10:55.3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F8CE86-8C76-4C21-881F-05D1C8B4BA07}" type="doc">
      <dgm:prSet loTypeId="urn:microsoft.com/office/officeart/2005/8/layout/hierarchy2" loCatId="hierarchy" qsTypeId="urn:microsoft.com/office/officeart/2005/8/quickstyle/simple4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1481BC8B-381D-4622-9B26-4CF931A8B894}">
      <dgm:prSet phldrT="[Text]" phldr="0"/>
      <dgm:spPr/>
      <dgm:t>
        <a:bodyPr/>
        <a:lstStyle/>
        <a:p>
          <a:r>
            <a:rPr lang="en-US" dirty="0">
              <a:latin typeface="Corbel" panose="020B0503020204020204"/>
            </a:rPr>
            <a:t>Servo </a:t>
          </a:r>
          <a:r>
            <a:rPr lang="en-US" b="0" i="0" u="none" strike="noStrike" cap="none" baseline="0" noProof="0" dirty="0">
              <a:latin typeface="Corbel"/>
            </a:rPr>
            <a:t>motor control for gripper arm</a:t>
          </a:r>
          <a:endParaRPr lang="en-US" dirty="0"/>
        </a:p>
      </dgm:t>
    </dgm:pt>
    <dgm:pt modelId="{A974452A-B707-4A20-8ED4-1CD837C1729D}" type="parTrans" cxnId="{3915940A-1583-4CEF-97F4-22A643D4F5D3}">
      <dgm:prSet/>
      <dgm:spPr/>
      <dgm:t>
        <a:bodyPr/>
        <a:lstStyle/>
        <a:p>
          <a:endParaRPr lang="en-US"/>
        </a:p>
      </dgm:t>
    </dgm:pt>
    <dgm:pt modelId="{C1DAC66C-8247-4832-83DD-46ADDAC16A48}" type="sibTrans" cxnId="{3915940A-1583-4CEF-97F4-22A643D4F5D3}">
      <dgm:prSet/>
      <dgm:spPr/>
      <dgm:t>
        <a:bodyPr/>
        <a:lstStyle/>
        <a:p>
          <a:endParaRPr lang="en-US"/>
        </a:p>
      </dgm:t>
    </dgm:pt>
    <dgm:pt modelId="{E485D266-DF59-48CA-B4F7-48AF93CBC0AB}">
      <dgm:prSet phldrT="[Text]" phldr="0"/>
      <dgm:spPr/>
      <dgm:t>
        <a:bodyPr/>
        <a:lstStyle/>
        <a:p>
          <a:pPr rtl="0"/>
          <a:r>
            <a:rPr lang="en-US" dirty="0">
              <a:latin typeface="Corbel" panose="020B0503020204020204"/>
            </a:rPr>
            <a:t>Color sensor control</a:t>
          </a:r>
          <a:endParaRPr lang="en-US" dirty="0"/>
        </a:p>
      </dgm:t>
    </dgm:pt>
    <dgm:pt modelId="{86A40D9C-10F9-4388-90AF-C8F9FEEA469D}" type="parTrans" cxnId="{23DDD592-280F-4B64-BFAA-C6E7E9F20C30}">
      <dgm:prSet/>
      <dgm:spPr/>
      <dgm:t>
        <a:bodyPr/>
        <a:lstStyle/>
        <a:p>
          <a:endParaRPr lang="en-US"/>
        </a:p>
      </dgm:t>
    </dgm:pt>
    <dgm:pt modelId="{E6F1004C-9765-4350-BD3C-EE87BC78F103}" type="sibTrans" cxnId="{23DDD592-280F-4B64-BFAA-C6E7E9F20C30}">
      <dgm:prSet/>
      <dgm:spPr/>
      <dgm:t>
        <a:bodyPr/>
        <a:lstStyle/>
        <a:p>
          <a:endParaRPr lang="en-US"/>
        </a:p>
      </dgm:t>
    </dgm:pt>
    <dgm:pt modelId="{596CCB7D-2BBC-4E0E-BA37-4B578E75F22A}">
      <dgm:prSet phldrT="[Text]" phldr="0"/>
      <dgm:spPr/>
      <dgm:t>
        <a:bodyPr/>
        <a:lstStyle/>
        <a:p>
          <a:pPr rtl="0"/>
          <a:r>
            <a:rPr lang="en-US" dirty="0">
              <a:latin typeface="Corbel" panose="020B0503020204020204"/>
            </a:rPr>
            <a:t>Calculation based on detected colors</a:t>
          </a:r>
          <a:endParaRPr lang="en-US" dirty="0"/>
        </a:p>
      </dgm:t>
    </dgm:pt>
    <dgm:pt modelId="{46140153-2737-40BD-9DE3-DD605EAC1F8C}" type="parTrans" cxnId="{509FB72B-5F17-4659-94B5-06A22D524C11}">
      <dgm:prSet/>
      <dgm:spPr/>
      <dgm:t>
        <a:bodyPr/>
        <a:lstStyle/>
        <a:p>
          <a:endParaRPr lang="en-US"/>
        </a:p>
      </dgm:t>
    </dgm:pt>
    <dgm:pt modelId="{1C0372D3-6B1C-492B-8054-7DB3A2D4D73A}" type="sibTrans" cxnId="{509FB72B-5F17-4659-94B5-06A22D524C11}">
      <dgm:prSet/>
      <dgm:spPr/>
      <dgm:t>
        <a:bodyPr/>
        <a:lstStyle/>
        <a:p>
          <a:endParaRPr lang="en-US"/>
        </a:p>
      </dgm:t>
    </dgm:pt>
    <dgm:pt modelId="{FC380C6B-1AE8-4A85-B3F1-01A18B35ACF5}">
      <dgm:prSet phldr="0"/>
      <dgm:spPr/>
      <dgm:t>
        <a:bodyPr/>
        <a:lstStyle/>
        <a:p>
          <a:pPr rtl="0"/>
          <a:r>
            <a:rPr lang="en-US" dirty="0">
              <a:latin typeface="Corbel" panose="020B0503020204020204"/>
            </a:rPr>
            <a:t>Arduino NANO</a:t>
          </a:r>
        </a:p>
      </dgm:t>
    </dgm:pt>
    <dgm:pt modelId="{65FC20F4-99A6-4C4A-AD64-9607F455BACD}" type="parTrans" cxnId="{BB30C3F3-4971-478B-8D04-AEE50C158F55}">
      <dgm:prSet/>
      <dgm:spPr/>
    </dgm:pt>
    <dgm:pt modelId="{60D3244C-7E7A-4B76-BA83-E6AA83E0E593}" type="sibTrans" cxnId="{BB30C3F3-4971-478B-8D04-AEE50C158F55}">
      <dgm:prSet/>
      <dgm:spPr/>
      <dgm:t>
        <a:bodyPr/>
        <a:lstStyle/>
        <a:p>
          <a:endParaRPr lang="en-US"/>
        </a:p>
      </dgm:t>
    </dgm:pt>
    <dgm:pt modelId="{8B2292A0-9D96-4074-940C-245C16B6804E}" type="pres">
      <dgm:prSet presAssocID="{DDF8CE86-8C76-4C21-881F-05D1C8B4BA0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91EBA25-CFC2-40BD-9041-43AC4EDBCE73}" type="pres">
      <dgm:prSet presAssocID="{FC380C6B-1AE8-4A85-B3F1-01A18B35ACF5}" presName="root1" presStyleCnt="0"/>
      <dgm:spPr/>
    </dgm:pt>
    <dgm:pt modelId="{A874FC08-383F-4166-BA30-981A091A6CDE}" type="pres">
      <dgm:prSet presAssocID="{FC380C6B-1AE8-4A85-B3F1-01A18B35ACF5}" presName="LevelOneTextNode" presStyleLbl="node0" presStyleIdx="0" presStyleCnt="1">
        <dgm:presLayoutVars>
          <dgm:chPref val="3"/>
        </dgm:presLayoutVars>
      </dgm:prSet>
      <dgm:spPr/>
    </dgm:pt>
    <dgm:pt modelId="{DFD05C4B-B852-4016-94ED-CFCB6B18385D}" type="pres">
      <dgm:prSet presAssocID="{FC380C6B-1AE8-4A85-B3F1-01A18B35ACF5}" presName="level2hierChild" presStyleCnt="0"/>
      <dgm:spPr/>
    </dgm:pt>
    <dgm:pt modelId="{FF92ACF9-E582-4F0A-B7BC-3012AFB93956}" type="pres">
      <dgm:prSet presAssocID="{A974452A-B707-4A20-8ED4-1CD837C1729D}" presName="conn2-1" presStyleLbl="parChTrans1D2" presStyleIdx="0" presStyleCnt="3"/>
      <dgm:spPr/>
    </dgm:pt>
    <dgm:pt modelId="{A8ACAA51-C3B1-4690-BF5F-DBD1071A9262}" type="pres">
      <dgm:prSet presAssocID="{A974452A-B707-4A20-8ED4-1CD837C1729D}" presName="connTx" presStyleLbl="parChTrans1D2" presStyleIdx="0" presStyleCnt="3"/>
      <dgm:spPr/>
    </dgm:pt>
    <dgm:pt modelId="{F84F21AD-8A38-4D6E-B782-FE03259488DA}" type="pres">
      <dgm:prSet presAssocID="{1481BC8B-381D-4622-9B26-4CF931A8B894}" presName="root2" presStyleCnt="0"/>
      <dgm:spPr/>
    </dgm:pt>
    <dgm:pt modelId="{7376074B-0A46-41A7-8E98-3F3A769F2621}" type="pres">
      <dgm:prSet presAssocID="{1481BC8B-381D-4622-9B26-4CF931A8B894}" presName="LevelTwoTextNode" presStyleLbl="node2" presStyleIdx="0" presStyleCnt="3">
        <dgm:presLayoutVars>
          <dgm:chPref val="3"/>
        </dgm:presLayoutVars>
      </dgm:prSet>
      <dgm:spPr/>
    </dgm:pt>
    <dgm:pt modelId="{F826A499-DC8C-47B1-912E-06A4E33461DF}" type="pres">
      <dgm:prSet presAssocID="{1481BC8B-381D-4622-9B26-4CF931A8B894}" presName="level3hierChild" presStyleCnt="0"/>
      <dgm:spPr/>
    </dgm:pt>
    <dgm:pt modelId="{7E1F0D87-53A2-4358-A74E-9BBF1AA01920}" type="pres">
      <dgm:prSet presAssocID="{86A40D9C-10F9-4388-90AF-C8F9FEEA469D}" presName="conn2-1" presStyleLbl="parChTrans1D2" presStyleIdx="1" presStyleCnt="3"/>
      <dgm:spPr/>
    </dgm:pt>
    <dgm:pt modelId="{9415312B-3AF5-4FCB-8E08-F91EAA15079E}" type="pres">
      <dgm:prSet presAssocID="{86A40D9C-10F9-4388-90AF-C8F9FEEA469D}" presName="connTx" presStyleLbl="parChTrans1D2" presStyleIdx="1" presStyleCnt="3"/>
      <dgm:spPr/>
    </dgm:pt>
    <dgm:pt modelId="{D23B4C7B-0B93-4951-B9E7-4D5947099B9D}" type="pres">
      <dgm:prSet presAssocID="{E485D266-DF59-48CA-B4F7-48AF93CBC0AB}" presName="root2" presStyleCnt="0"/>
      <dgm:spPr/>
    </dgm:pt>
    <dgm:pt modelId="{2B56AAF6-3CBC-4C0E-ADCC-6E0FA5B85CFB}" type="pres">
      <dgm:prSet presAssocID="{E485D266-DF59-48CA-B4F7-48AF93CBC0AB}" presName="LevelTwoTextNode" presStyleLbl="node2" presStyleIdx="1" presStyleCnt="3">
        <dgm:presLayoutVars>
          <dgm:chPref val="3"/>
        </dgm:presLayoutVars>
      </dgm:prSet>
      <dgm:spPr/>
    </dgm:pt>
    <dgm:pt modelId="{D283B680-AD6B-4974-936D-AA9AAA2A2CB8}" type="pres">
      <dgm:prSet presAssocID="{E485D266-DF59-48CA-B4F7-48AF93CBC0AB}" presName="level3hierChild" presStyleCnt="0"/>
      <dgm:spPr/>
    </dgm:pt>
    <dgm:pt modelId="{907B39EB-029B-4B2C-A3C9-328A04454484}" type="pres">
      <dgm:prSet presAssocID="{46140153-2737-40BD-9DE3-DD605EAC1F8C}" presName="conn2-1" presStyleLbl="parChTrans1D2" presStyleIdx="2" presStyleCnt="3"/>
      <dgm:spPr/>
    </dgm:pt>
    <dgm:pt modelId="{1C7B1571-3067-4B0F-9008-7E0DCB032A51}" type="pres">
      <dgm:prSet presAssocID="{46140153-2737-40BD-9DE3-DD605EAC1F8C}" presName="connTx" presStyleLbl="parChTrans1D2" presStyleIdx="2" presStyleCnt="3"/>
      <dgm:spPr/>
    </dgm:pt>
    <dgm:pt modelId="{F11186CA-84C3-4925-BDBD-63156790E210}" type="pres">
      <dgm:prSet presAssocID="{596CCB7D-2BBC-4E0E-BA37-4B578E75F22A}" presName="root2" presStyleCnt="0"/>
      <dgm:spPr/>
    </dgm:pt>
    <dgm:pt modelId="{D1F29440-DADC-4921-8502-E77EE3385BF6}" type="pres">
      <dgm:prSet presAssocID="{596CCB7D-2BBC-4E0E-BA37-4B578E75F22A}" presName="LevelTwoTextNode" presStyleLbl="node2" presStyleIdx="2" presStyleCnt="3">
        <dgm:presLayoutVars>
          <dgm:chPref val="3"/>
        </dgm:presLayoutVars>
      </dgm:prSet>
      <dgm:spPr/>
    </dgm:pt>
    <dgm:pt modelId="{869EAB7C-5546-4FB6-9486-99931A00A5A8}" type="pres">
      <dgm:prSet presAssocID="{596CCB7D-2BBC-4E0E-BA37-4B578E75F22A}" presName="level3hierChild" presStyleCnt="0"/>
      <dgm:spPr/>
    </dgm:pt>
  </dgm:ptLst>
  <dgm:cxnLst>
    <dgm:cxn modelId="{FDDAC709-8A48-49D8-BF35-7672CA51D710}" type="presOf" srcId="{46140153-2737-40BD-9DE3-DD605EAC1F8C}" destId="{1C7B1571-3067-4B0F-9008-7E0DCB032A51}" srcOrd="1" destOrd="0" presId="urn:microsoft.com/office/officeart/2005/8/layout/hierarchy2"/>
    <dgm:cxn modelId="{3915940A-1583-4CEF-97F4-22A643D4F5D3}" srcId="{FC380C6B-1AE8-4A85-B3F1-01A18B35ACF5}" destId="{1481BC8B-381D-4622-9B26-4CF931A8B894}" srcOrd="0" destOrd="0" parTransId="{A974452A-B707-4A20-8ED4-1CD837C1729D}" sibTransId="{C1DAC66C-8247-4832-83DD-46ADDAC16A48}"/>
    <dgm:cxn modelId="{C5A5B90A-4F54-476C-BB9A-57692D7FAF33}" type="presOf" srcId="{86A40D9C-10F9-4388-90AF-C8F9FEEA469D}" destId="{9415312B-3AF5-4FCB-8E08-F91EAA15079E}" srcOrd="1" destOrd="0" presId="urn:microsoft.com/office/officeart/2005/8/layout/hierarchy2"/>
    <dgm:cxn modelId="{D4237322-16E6-479F-9DE0-A148CDB4375F}" type="presOf" srcId="{1481BC8B-381D-4622-9B26-4CF931A8B894}" destId="{7376074B-0A46-41A7-8E98-3F3A769F2621}" srcOrd="0" destOrd="0" presId="urn:microsoft.com/office/officeart/2005/8/layout/hierarchy2"/>
    <dgm:cxn modelId="{509FB72B-5F17-4659-94B5-06A22D524C11}" srcId="{FC380C6B-1AE8-4A85-B3F1-01A18B35ACF5}" destId="{596CCB7D-2BBC-4E0E-BA37-4B578E75F22A}" srcOrd="2" destOrd="0" parTransId="{46140153-2737-40BD-9DE3-DD605EAC1F8C}" sibTransId="{1C0372D3-6B1C-492B-8054-7DB3A2D4D73A}"/>
    <dgm:cxn modelId="{34735A3D-DCCC-4640-8BBC-C6CA84CE256F}" type="presOf" srcId="{DDF8CE86-8C76-4C21-881F-05D1C8B4BA07}" destId="{8B2292A0-9D96-4074-940C-245C16B6804E}" srcOrd="0" destOrd="0" presId="urn:microsoft.com/office/officeart/2005/8/layout/hierarchy2"/>
    <dgm:cxn modelId="{E6002842-2F70-4B8D-BB8B-EA924E468A2C}" type="presOf" srcId="{46140153-2737-40BD-9DE3-DD605EAC1F8C}" destId="{907B39EB-029B-4B2C-A3C9-328A04454484}" srcOrd="0" destOrd="0" presId="urn:microsoft.com/office/officeart/2005/8/layout/hierarchy2"/>
    <dgm:cxn modelId="{E7FDB748-4808-40E0-B994-6F1C85CC5A62}" type="presOf" srcId="{A974452A-B707-4A20-8ED4-1CD837C1729D}" destId="{A8ACAA51-C3B1-4690-BF5F-DBD1071A9262}" srcOrd="1" destOrd="0" presId="urn:microsoft.com/office/officeart/2005/8/layout/hierarchy2"/>
    <dgm:cxn modelId="{EFA10F77-3054-469A-8251-01D2FC1423FC}" type="presOf" srcId="{FC380C6B-1AE8-4A85-B3F1-01A18B35ACF5}" destId="{A874FC08-383F-4166-BA30-981A091A6CDE}" srcOrd="0" destOrd="0" presId="urn:microsoft.com/office/officeart/2005/8/layout/hierarchy2"/>
    <dgm:cxn modelId="{23DDD592-280F-4B64-BFAA-C6E7E9F20C30}" srcId="{FC380C6B-1AE8-4A85-B3F1-01A18B35ACF5}" destId="{E485D266-DF59-48CA-B4F7-48AF93CBC0AB}" srcOrd="1" destOrd="0" parTransId="{86A40D9C-10F9-4388-90AF-C8F9FEEA469D}" sibTransId="{E6F1004C-9765-4350-BD3C-EE87BC78F103}"/>
    <dgm:cxn modelId="{66C2019C-BB5E-4F50-A4C7-EFB79C488BF4}" type="presOf" srcId="{A974452A-B707-4A20-8ED4-1CD837C1729D}" destId="{FF92ACF9-E582-4F0A-B7BC-3012AFB93956}" srcOrd="0" destOrd="0" presId="urn:microsoft.com/office/officeart/2005/8/layout/hierarchy2"/>
    <dgm:cxn modelId="{5B6B10A7-6C7E-4130-89E2-51FB85D31261}" type="presOf" srcId="{86A40D9C-10F9-4388-90AF-C8F9FEEA469D}" destId="{7E1F0D87-53A2-4358-A74E-9BBF1AA01920}" srcOrd="0" destOrd="0" presId="urn:microsoft.com/office/officeart/2005/8/layout/hierarchy2"/>
    <dgm:cxn modelId="{82ED1AC2-3F0F-477A-99CB-DFFCF32B8A46}" type="presOf" srcId="{E485D266-DF59-48CA-B4F7-48AF93CBC0AB}" destId="{2B56AAF6-3CBC-4C0E-ADCC-6E0FA5B85CFB}" srcOrd="0" destOrd="0" presId="urn:microsoft.com/office/officeart/2005/8/layout/hierarchy2"/>
    <dgm:cxn modelId="{9FB09FD0-6D9B-4B68-AEBA-FDC39E20A375}" type="presOf" srcId="{596CCB7D-2BBC-4E0E-BA37-4B578E75F22A}" destId="{D1F29440-DADC-4921-8502-E77EE3385BF6}" srcOrd="0" destOrd="0" presId="urn:microsoft.com/office/officeart/2005/8/layout/hierarchy2"/>
    <dgm:cxn modelId="{BB30C3F3-4971-478B-8D04-AEE50C158F55}" srcId="{DDF8CE86-8C76-4C21-881F-05D1C8B4BA07}" destId="{FC380C6B-1AE8-4A85-B3F1-01A18B35ACF5}" srcOrd="0" destOrd="0" parTransId="{65FC20F4-99A6-4C4A-AD64-9607F455BACD}" sibTransId="{60D3244C-7E7A-4B76-BA83-E6AA83E0E593}"/>
    <dgm:cxn modelId="{1214A91C-7DF9-45E9-A7C8-FA3EC3A906F4}" type="presParOf" srcId="{8B2292A0-9D96-4074-940C-245C16B6804E}" destId="{291EBA25-CFC2-40BD-9041-43AC4EDBCE73}" srcOrd="0" destOrd="0" presId="urn:microsoft.com/office/officeart/2005/8/layout/hierarchy2"/>
    <dgm:cxn modelId="{1F8C61FB-67CF-4F81-A15D-89CE5E0F46F7}" type="presParOf" srcId="{291EBA25-CFC2-40BD-9041-43AC4EDBCE73}" destId="{A874FC08-383F-4166-BA30-981A091A6CDE}" srcOrd="0" destOrd="0" presId="urn:microsoft.com/office/officeart/2005/8/layout/hierarchy2"/>
    <dgm:cxn modelId="{89CB92C5-CC93-4693-A4C0-4C59C6327EF3}" type="presParOf" srcId="{291EBA25-CFC2-40BD-9041-43AC4EDBCE73}" destId="{DFD05C4B-B852-4016-94ED-CFCB6B18385D}" srcOrd="1" destOrd="0" presId="urn:microsoft.com/office/officeart/2005/8/layout/hierarchy2"/>
    <dgm:cxn modelId="{4115383C-17D2-4BDC-B5BF-670E9FB8D108}" type="presParOf" srcId="{DFD05C4B-B852-4016-94ED-CFCB6B18385D}" destId="{FF92ACF9-E582-4F0A-B7BC-3012AFB93956}" srcOrd="0" destOrd="0" presId="urn:microsoft.com/office/officeart/2005/8/layout/hierarchy2"/>
    <dgm:cxn modelId="{769DBD6F-34EF-43BD-BE7B-E2CD820D8586}" type="presParOf" srcId="{FF92ACF9-E582-4F0A-B7BC-3012AFB93956}" destId="{A8ACAA51-C3B1-4690-BF5F-DBD1071A9262}" srcOrd="0" destOrd="0" presId="urn:microsoft.com/office/officeart/2005/8/layout/hierarchy2"/>
    <dgm:cxn modelId="{6BFE92FA-07F4-4CBD-BE5B-951D39665DDD}" type="presParOf" srcId="{DFD05C4B-B852-4016-94ED-CFCB6B18385D}" destId="{F84F21AD-8A38-4D6E-B782-FE03259488DA}" srcOrd="1" destOrd="0" presId="urn:microsoft.com/office/officeart/2005/8/layout/hierarchy2"/>
    <dgm:cxn modelId="{BA7BB9A0-950B-4E64-B888-ACDDF72FF25E}" type="presParOf" srcId="{F84F21AD-8A38-4D6E-B782-FE03259488DA}" destId="{7376074B-0A46-41A7-8E98-3F3A769F2621}" srcOrd="0" destOrd="0" presId="urn:microsoft.com/office/officeart/2005/8/layout/hierarchy2"/>
    <dgm:cxn modelId="{934250F9-1BEC-40BE-AE90-09BDFB12AC07}" type="presParOf" srcId="{F84F21AD-8A38-4D6E-B782-FE03259488DA}" destId="{F826A499-DC8C-47B1-912E-06A4E33461DF}" srcOrd="1" destOrd="0" presId="urn:microsoft.com/office/officeart/2005/8/layout/hierarchy2"/>
    <dgm:cxn modelId="{9A385E46-222D-4678-B5B1-094BCB1DED32}" type="presParOf" srcId="{DFD05C4B-B852-4016-94ED-CFCB6B18385D}" destId="{7E1F0D87-53A2-4358-A74E-9BBF1AA01920}" srcOrd="2" destOrd="0" presId="urn:microsoft.com/office/officeart/2005/8/layout/hierarchy2"/>
    <dgm:cxn modelId="{6E741CA0-EBD8-45B1-98D9-0D3BE026CBA7}" type="presParOf" srcId="{7E1F0D87-53A2-4358-A74E-9BBF1AA01920}" destId="{9415312B-3AF5-4FCB-8E08-F91EAA15079E}" srcOrd="0" destOrd="0" presId="urn:microsoft.com/office/officeart/2005/8/layout/hierarchy2"/>
    <dgm:cxn modelId="{C3DCC40B-51E4-4518-9B49-AACFF023CD78}" type="presParOf" srcId="{DFD05C4B-B852-4016-94ED-CFCB6B18385D}" destId="{D23B4C7B-0B93-4951-B9E7-4D5947099B9D}" srcOrd="3" destOrd="0" presId="urn:microsoft.com/office/officeart/2005/8/layout/hierarchy2"/>
    <dgm:cxn modelId="{82932542-A956-4922-B0A4-8EF4C10AE545}" type="presParOf" srcId="{D23B4C7B-0B93-4951-B9E7-4D5947099B9D}" destId="{2B56AAF6-3CBC-4C0E-ADCC-6E0FA5B85CFB}" srcOrd="0" destOrd="0" presId="urn:microsoft.com/office/officeart/2005/8/layout/hierarchy2"/>
    <dgm:cxn modelId="{16409C43-3CCE-4F1D-B520-1102CC5C1217}" type="presParOf" srcId="{D23B4C7B-0B93-4951-B9E7-4D5947099B9D}" destId="{D283B680-AD6B-4974-936D-AA9AAA2A2CB8}" srcOrd="1" destOrd="0" presId="urn:microsoft.com/office/officeart/2005/8/layout/hierarchy2"/>
    <dgm:cxn modelId="{8E0D05AD-80C6-4684-A517-39ABE73563F0}" type="presParOf" srcId="{DFD05C4B-B852-4016-94ED-CFCB6B18385D}" destId="{907B39EB-029B-4B2C-A3C9-328A04454484}" srcOrd="4" destOrd="0" presId="urn:microsoft.com/office/officeart/2005/8/layout/hierarchy2"/>
    <dgm:cxn modelId="{6EE23782-9E0E-4B06-BB89-E41963DD0A6D}" type="presParOf" srcId="{907B39EB-029B-4B2C-A3C9-328A04454484}" destId="{1C7B1571-3067-4B0F-9008-7E0DCB032A51}" srcOrd="0" destOrd="0" presId="urn:microsoft.com/office/officeart/2005/8/layout/hierarchy2"/>
    <dgm:cxn modelId="{44D11046-EEC7-4374-9520-8B73F92442EF}" type="presParOf" srcId="{DFD05C4B-B852-4016-94ED-CFCB6B18385D}" destId="{F11186CA-84C3-4925-BDBD-63156790E210}" srcOrd="5" destOrd="0" presId="urn:microsoft.com/office/officeart/2005/8/layout/hierarchy2"/>
    <dgm:cxn modelId="{59E0B11B-08D1-411B-B015-6947107004C7}" type="presParOf" srcId="{F11186CA-84C3-4925-BDBD-63156790E210}" destId="{D1F29440-DADC-4921-8502-E77EE3385BF6}" srcOrd="0" destOrd="0" presId="urn:microsoft.com/office/officeart/2005/8/layout/hierarchy2"/>
    <dgm:cxn modelId="{D52601E5-0170-4B53-8EFB-4D129F5F3680}" type="presParOf" srcId="{F11186CA-84C3-4925-BDBD-63156790E210}" destId="{869EAB7C-5546-4FB6-9486-99931A00A5A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74FC08-383F-4166-BA30-981A091A6CDE}">
      <dsp:nvSpPr>
        <dsp:cNvPr id="0" name=""/>
        <dsp:cNvSpPr/>
      </dsp:nvSpPr>
      <dsp:spPr>
        <a:xfrm>
          <a:off x="1364" y="1101263"/>
          <a:ext cx="1601303" cy="8006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80000"/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alpha val="80000"/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orbel" panose="020B0503020204020204"/>
            </a:rPr>
            <a:t>Arduino NANO</a:t>
          </a:r>
        </a:p>
      </dsp:txBody>
      <dsp:txXfrm>
        <a:off x="24814" y="1124713"/>
        <a:ext cx="1554403" cy="753751"/>
      </dsp:txXfrm>
    </dsp:sp>
    <dsp:sp modelId="{FF92ACF9-E582-4F0A-B7BC-3012AFB93956}">
      <dsp:nvSpPr>
        <dsp:cNvPr id="0" name=""/>
        <dsp:cNvSpPr/>
      </dsp:nvSpPr>
      <dsp:spPr>
        <a:xfrm rot="18289469">
          <a:off x="1362115" y="1017219"/>
          <a:ext cx="1121627" cy="47988"/>
        </a:xfrm>
        <a:custGeom>
          <a:avLst/>
          <a:gdLst/>
          <a:ahLst/>
          <a:cxnLst/>
          <a:rect l="0" t="0" r="0" b="0"/>
          <a:pathLst>
            <a:path>
              <a:moveTo>
                <a:pt x="0" y="23994"/>
              </a:moveTo>
              <a:lnTo>
                <a:pt x="1121627" y="23994"/>
              </a:lnTo>
            </a:path>
          </a:pathLst>
        </a:custGeom>
        <a:noFill/>
        <a:ln w="9525" cap="rnd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4888" y="1013173"/>
        <a:ext cx="56081" cy="56081"/>
      </dsp:txXfrm>
    </dsp:sp>
    <dsp:sp modelId="{7376074B-0A46-41A7-8E98-3F3A769F2621}">
      <dsp:nvSpPr>
        <dsp:cNvPr id="0" name=""/>
        <dsp:cNvSpPr/>
      </dsp:nvSpPr>
      <dsp:spPr>
        <a:xfrm>
          <a:off x="2243190" y="180513"/>
          <a:ext cx="1601303" cy="8006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orbel" panose="020B0503020204020204"/>
            </a:rPr>
            <a:t>Servo </a:t>
          </a:r>
          <a:r>
            <a:rPr lang="en-US" sz="1700" b="0" i="0" u="none" strike="noStrike" kern="1200" cap="none" baseline="0" noProof="0" dirty="0">
              <a:latin typeface="Corbel"/>
            </a:rPr>
            <a:t>motor control for gripper arm</a:t>
          </a:r>
          <a:endParaRPr lang="en-US" sz="1700" kern="1200" dirty="0"/>
        </a:p>
      </dsp:txBody>
      <dsp:txXfrm>
        <a:off x="2266640" y="203963"/>
        <a:ext cx="1554403" cy="753751"/>
      </dsp:txXfrm>
    </dsp:sp>
    <dsp:sp modelId="{7E1F0D87-53A2-4358-A74E-9BBF1AA01920}">
      <dsp:nvSpPr>
        <dsp:cNvPr id="0" name=""/>
        <dsp:cNvSpPr/>
      </dsp:nvSpPr>
      <dsp:spPr>
        <a:xfrm>
          <a:off x="1602668" y="1477594"/>
          <a:ext cx="640521" cy="47988"/>
        </a:xfrm>
        <a:custGeom>
          <a:avLst/>
          <a:gdLst/>
          <a:ahLst/>
          <a:cxnLst/>
          <a:rect l="0" t="0" r="0" b="0"/>
          <a:pathLst>
            <a:path>
              <a:moveTo>
                <a:pt x="0" y="23994"/>
              </a:moveTo>
              <a:lnTo>
                <a:pt x="640521" y="23994"/>
              </a:lnTo>
            </a:path>
          </a:pathLst>
        </a:custGeom>
        <a:noFill/>
        <a:ln w="9525" cap="rnd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6916" y="1485575"/>
        <a:ext cx="32026" cy="32026"/>
      </dsp:txXfrm>
    </dsp:sp>
    <dsp:sp modelId="{2B56AAF6-3CBC-4C0E-ADCC-6E0FA5B85CFB}">
      <dsp:nvSpPr>
        <dsp:cNvPr id="0" name=""/>
        <dsp:cNvSpPr/>
      </dsp:nvSpPr>
      <dsp:spPr>
        <a:xfrm>
          <a:off x="2243190" y="1101263"/>
          <a:ext cx="1601303" cy="8006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orbel" panose="020B0503020204020204"/>
            </a:rPr>
            <a:t>Color sensor control</a:t>
          </a:r>
          <a:endParaRPr lang="en-US" sz="1700" kern="1200" dirty="0"/>
        </a:p>
      </dsp:txBody>
      <dsp:txXfrm>
        <a:off x="2266640" y="1124713"/>
        <a:ext cx="1554403" cy="753751"/>
      </dsp:txXfrm>
    </dsp:sp>
    <dsp:sp modelId="{907B39EB-029B-4B2C-A3C9-328A04454484}">
      <dsp:nvSpPr>
        <dsp:cNvPr id="0" name=""/>
        <dsp:cNvSpPr/>
      </dsp:nvSpPr>
      <dsp:spPr>
        <a:xfrm rot="3310531">
          <a:off x="1362115" y="1937969"/>
          <a:ext cx="1121627" cy="47988"/>
        </a:xfrm>
        <a:custGeom>
          <a:avLst/>
          <a:gdLst/>
          <a:ahLst/>
          <a:cxnLst/>
          <a:rect l="0" t="0" r="0" b="0"/>
          <a:pathLst>
            <a:path>
              <a:moveTo>
                <a:pt x="0" y="23994"/>
              </a:moveTo>
              <a:lnTo>
                <a:pt x="1121627" y="23994"/>
              </a:lnTo>
            </a:path>
          </a:pathLst>
        </a:custGeom>
        <a:noFill/>
        <a:ln w="9525" cap="rnd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94888" y="1933923"/>
        <a:ext cx="56081" cy="56081"/>
      </dsp:txXfrm>
    </dsp:sp>
    <dsp:sp modelId="{D1F29440-DADC-4921-8502-E77EE3385BF6}">
      <dsp:nvSpPr>
        <dsp:cNvPr id="0" name=""/>
        <dsp:cNvSpPr/>
      </dsp:nvSpPr>
      <dsp:spPr>
        <a:xfrm>
          <a:off x="2243190" y="2022012"/>
          <a:ext cx="1601303" cy="8006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orbel" panose="020B0503020204020204"/>
            </a:rPr>
            <a:t>Calculation based on detected colors</a:t>
          </a:r>
          <a:endParaRPr lang="en-US" sz="1700" kern="1200" dirty="0"/>
        </a:p>
      </dsp:txBody>
      <dsp:txXfrm>
        <a:off x="2266640" y="2045462"/>
        <a:ext cx="1554403" cy="7537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549A5-7AB0-4485-B6A9-8AAFFA08F2A3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BD611A-5686-4F9C-B39C-DA8563BF0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44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D611A-5686-4F9C-B39C-DA8563BF09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824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B2EA7-D037-4ED5-BAFA-CA20BB1CC50D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136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7FD80-D90A-4913-8199-BEFB46A1D929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294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4A14D-AAE1-4E48-8C34-F38D9C54EFD2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9886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F4DA6-D153-411F-BA15-CF113B7D43E1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4391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88976-F226-42F5-9485-0A635350084C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548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F5313-A35D-4855-AA48-2AC7838523D3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7255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8D480-2D3A-41BE-88A5-96A2DF50898C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405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AED-302E-470D-B145-9A24D8442D3D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575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A4F7F-3184-4CB3-8AE1-1F93C7B78197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112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B192-A627-4455-A621-ED80F787DDCD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75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19D06-391D-48CC-A324-A91EF0DF4F9A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57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D0C18-CE89-4505-BD6F-1D770137B14A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469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5236-3E8F-4286-A3E8-7D23F4F6A9D4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54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813FB-B976-41B0-B9FB-CB3C1CE56CA0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936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D533-2DDE-4D96-8FC3-3AE0EF1EB79D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95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04CA-C5E6-4142-98EE-D927E008643B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040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30545-AD29-47E4-B7A9-F29012B1CCCC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927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6EB53FB-2891-47A4-A0B4-B8F411D0B0CE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712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2866897"/>
            <a:ext cx="8574622" cy="1138662"/>
          </a:xfrm>
        </p:spPr>
        <p:txBody>
          <a:bodyPr>
            <a:normAutofit fontScale="90000"/>
          </a:bodyPr>
          <a:lstStyle/>
          <a:p>
            <a:br>
              <a:rPr lang="en-US" dirty="0">
                <a:ea typeface="+mj-lt"/>
                <a:cs typeface="+mj-lt"/>
              </a:rPr>
            </a:br>
            <a:r>
              <a:rPr lang="en-US" dirty="0">
                <a:ea typeface="+mj-lt"/>
                <a:cs typeface="+mj-lt"/>
              </a:rPr>
              <a:t> </a:t>
            </a:r>
            <a:r>
              <a:rPr lang="en-US" sz="6700" dirty="0">
                <a:latin typeface="Lato"/>
                <a:ea typeface="+mj-lt"/>
                <a:cs typeface="+mj-lt"/>
              </a:rPr>
              <a:t>PROPOSAL REPORT</a:t>
            </a:r>
            <a:endParaRPr lang="en-US" sz="6700" dirty="0">
              <a:latin typeface="Lato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Lato"/>
                <a:ea typeface="+mn-lt"/>
                <a:cs typeface="+mn-lt"/>
              </a:rPr>
              <a:t>EN2532 – Robot Design and Competition</a:t>
            </a:r>
          </a:p>
          <a:p>
            <a:r>
              <a:rPr lang="en-US" dirty="0">
                <a:latin typeface="Lato"/>
                <a:ea typeface="+mn-lt"/>
                <a:cs typeface="+mn-lt"/>
              </a:rPr>
              <a:t>13.06.2020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89E72E1-E9A2-4F16-B9FD-D1BC9428439C}"/>
              </a:ext>
            </a:extLst>
          </p:cNvPr>
          <p:cNvSpPr txBox="1">
            <a:spLocks/>
          </p:cNvSpPr>
          <p:nvPr/>
        </p:nvSpPr>
        <p:spPr>
          <a:xfrm>
            <a:off x="2932119" y="593908"/>
            <a:ext cx="8583914" cy="183051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lnSpcReduction="1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latin typeface="Lato"/>
                <a:ea typeface="+mj-lt"/>
                <a:cs typeface="+mj-lt"/>
              </a:rPr>
              <a:t>Group No.3</a:t>
            </a:r>
            <a:endParaRPr lang="en-US" dirty="0">
              <a:latin typeface="Lato"/>
              <a:ea typeface="+mj-lt"/>
              <a:cs typeface="+mj-lt"/>
            </a:endParaRPr>
          </a:p>
          <a:p>
            <a:r>
              <a:rPr lang="en-US" dirty="0">
                <a:latin typeface="Lato"/>
                <a:ea typeface="+mj-lt"/>
                <a:cs typeface="+mj-lt"/>
              </a:rPr>
              <a:t>BASC</a:t>
            </a:r>
            <a:br>
              <a:rPr lang="en-US" dirty="0">
                <a:latin typeface="Lato"/>
                <a:ea typeface="+mj-lt"/>
                <a:cs typeface="+mj-lt"/>
              </a:rPr>
            </a:br>
            <a:r>
              <a:rPr lang="en-US" sz="3200" b="1" dirty="0">
                <a:latin typeface="Lato"/>
                <a:ea typeface="+mj-lt"/>
                <a:cs typeface="+mj-lt"/>
              </a:rPr>
              <a:t>B</a:t>
            </a:r>
            <a:r>
              <a:rPr lang="en-US" sz="2000" dirty="0">
                <a:latin typeface="Lato"/>
                <a:ea typeface="+mj-lt"/>
                <a:cs typeface="+mj-lt"/>
              </a:rPr>
              <a:t>ATMAN'S </a:t>
            </a:r>
            <a:r>
              <a:rPr lang="en-US" sz="3200" b="1" dirty="0">
                <a:latin typeface="Lato"/>
                <a:ea typeface="+mj-lt"/>
                <a:cs typeface="+mj-lt"/>
              </a:rPr>
              <a:t>A</a:t>
            </a:r>
            <a:r>
              <a:rPr lang="en-US" sz="2000" dirty="0">
                <a:latin typeface="Lato"/>
                <a:ea typeface="+mj-lt"/>
                <a:cs typeface="+mj-lt"/>
              </a:rPr>
              <a:t>TTEMPT TO</a:t>
            </a:r>
            <a:r>
              <a:rPr lang="en-US" sz="2000" b="1" dirty="0">
                <a:latin typeface="Lato"/>
                <a:ea typeface="+mj-lt"/>
                <a:cs typeface="+mj-lt"/>
              </a:rPr>
              <a:t> </a:t>
            </a:r>
            <a:r>
              <a:rPr lang="en-US" sz="3200" b="1" dirty="0">
                <a:latin typeface="Lato"/>
                <a:ea typeface="+mj-lt"/>
                <a:cs typeface="+mj-lt"/>
              </a:rPr>
              <a:t>S</a:t>
            </a:r>
            <a:r>
              <a:rPr lang="en-US" sz="2000" dirty="0">
                <a:latin typeface="Lato"/>
                <a:ea typeface="+mj-lt"/>
                <a:cs typeface="+mj-lt"/>
              </a:rPr>
              <a:t>AVE</a:t>
            </a:r>
            <a:r>
              <a:rPr lang="en-US" sz="2000" b="1" dirty="0">
                <a:latin typeface="Lato"/>
                <a:ea typeface="+mj-lt"/>
                <a:cs typeface="+mj-lt"/>
              </a:rPr>
              <a:t> </a:t>
            </a:r>
            <a:r>
              <a:rPr lang="en-US" sz="3200" b="1" dirty="0">
                <a:latin typeface="Lato"/>
                <a:ea typeface="+mj-lt"/>
                <a:cs typeface="+mj-lt"/>
              </a:rPr>
              <a:t>C</a:t>
            </a:r>
            <a:r>
              <a:rPr lang="en-US" sz="2000" dirty="0">
                <a:latin typeface="Lato"/>
                <a:ea typeface="+mj-lt"/>
                <a:cs typeface="+mj-lt"/>
              </a:rPr>
              <a:t>ATWOMAN</a:t>
            </a:r>
            <a:endParaRPr lang="en-US" dirty="0">
              <a:latin typeface="Lato"/>
              <a:ea typeface="+mj-lt"/>
              <a:cs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964866" y="5980170"/>
            <a:ext cx="551167" cy="534001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</a:t>
            </a:fld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4810946" y="4741509"/>
            <a:ext cx="6433703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Side TOF sensors will be used to count the pillars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Adjust the course if needed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Proceed otherwise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2353632" y="4724587"/>
            <a:ext cx="2104768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dirty="0">
                <a:latin typeface="Lato"/>
              </a:rPr>
              <a:t>Pillar Detection</a:t>
            </a:r>
            <a:endParaRPr lang="en-US" sz="3200" dirty="0">
              <a:ea typeface="+mn-lt"/>
              <a:cs typeface="+mn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064184" y="60480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0347D2-96AB-445E-9FBD-BB80190BC370}"/>
              </a:ext>
            </a:extLst>
          </p:cNvPr>
          <p:cNvSpPr txBox="1"/>
          <p:nvPr/>
        </p:nvSpPr>
        <p:spPr>
          <a:xfrm>
            <a:off x="4906064" y="909661"/>
            <a:ext cx="643370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Detect end of a segment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Select the tangent direction and move given distance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Detect next segment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Adjust direction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C28929-1711-4DCA-B0A8-F186DD023ABB}"/>
              </a:ext>
            </a:extLst>
          </p:cNvPr>
          <p:cNvSpPr txBox="1"/>
          <p:nvPr/>
        </p:nvSpPr>
        <p:spPr>
          <a:xfrm>
            <a:off x="2353632" y="786550"/>
            <a:ext cx="214590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dirty="0">
                <a:latin typeface="Lato"/>
              </a:rPr>
              <a:t>Dotted Line Following</a:t>
            </a:r>
            <a:endParaRPr lang="en-US" sz="3200" dirty="0">
              <a:ea typeface="+mn-lt"/>
              <a:cs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1A6C61-178C-442B-BFFC-16C425F40A80}"/>
              </a:ext>
            </a:extLst>
          </p:cNvPr>
          <p:cNvSpPr txBox="1"/>
          <p:nvPr/>
        </p:nvSpPr>
        <p:spPr>
          <a:xfrm>
            <a:off x="4810946" y="2509349"/>
            <a:ext cx="7381054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Detect the ramp, using front TOF sensor and Gyro.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Increase motor power for uphill motion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Adjust speed with response from gyro at the top of the ramp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Turn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Control speed while climbing down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96CBC7-B0E1-4DF5-ABC4-66935741867D}"/>
              </a:ext>
            </a:extLst>
          </p:cNvPr>
          <p:cNvSpPr txBox="1"/>
          <p:nvPr/>
        </p:nvSpPr>
        <p:spPr>
          <a:xfrm>
            <a:off x="2192785" y="2751529"/>
            <a:ext cx="2306755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dirty="0">
                <a:latin typeface="Lato"/>
              </a:rPr>
              <a:t>Ramp Navigation</a:t>
            </a:r>
            <a:endParaRPr lang="en-US" sz="32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68025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1969495" y="2201027"/>
            <a:ext cx="65295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Lato"/>
              </a:rPr>
              <a:t>Gate Passing</a:t>
            </a:r>
            <a:endParaRPr lang="en-US" sz="1200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2416479" y="2785802"/>
            <a:ext cx="9035703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 front TOFs to identify closed gates</a:t>
            </a:r>
          </a:p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Distance to cover = 120 cm</a:t>
            </a:r>
          </a:p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10s time to cross in the worst case, therefore required base speed 12cm/s</a:t>
            </a:r>
          </a:p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Maximum waiting time will be 17s</a:t>
            </a:r>
            <a:endParaRPr lang="en-US" dirty="0">
              <a:highlight>
                <a:srgbClr val="FFFF00"/>
              </a:highligh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Three possible scenarios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Gate 1 is Closed: Wait until it is opened, pass through both gates.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Gate 2 is closed (G1 open) : Pass G1, then G2 will open.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Both gates are open: Wait until a gate is closed, choose scenario 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76598" y="6006843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642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52958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>
                <a:solidFill>
                  <a:schemeClr val="tx2"/>
                </a:solidFill>
                <a:latin typeface="Lato"/>
              </a:rPr>
              <a:t>Power Plan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1872781" y="1456345"/>
            <a:ext cx="10168427" cy="48628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The robot will be powered by two Li-Po batteries - dual battery setup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7.4V 2200mAh 25C battery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11.1V 2200mAh 25C battery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Three voltage regulators – all </a:t>
            </a:r>
            <a:r>
              <a:rPr lang="en-US" sz="2000" b="1" dirty="0">
                <a:latin typeface="Lato"/>
              </a:rPr>
              <a:t>LM2596S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9V supply for drive motors, </a:t>
            </a:r>
            <a:r>
              <a:rPr lang="en-US" sz="2000" dirty="0" err="1">
                <a:latin typeface="Lato"/>
              </a:rPr>
              <a:t>Arduino</a:t>
            </a:r>
            <a:r>
              <a:rPr lang="en-US" sz="2000" dirty="0">
                <a:latin typeface="Lato"/>
              </a:rPr>
              <a:t> MEGA and OLED display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Two 5V supplies for sensors, servo motors and other components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Battery level indicators will be used with both batteries to avoid over-drain of batteries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Two PCBs would be used to minimize the wiring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PCBs will be finalized after breadboard testing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DIP switches will be used to control each component during testing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Alternatives for 9V regulator: </a:t>
            </a:r>
            <a:r>
              <a:rPr lang="en-US" sz="2000" b="1" dirty="0">
                <a:latin typeface="Lato"/>
              </a:rPr>
              <a:t>XH-M401</a:t>
            </a:r>
            <a:r>
              <a:rPr lang="en-US" sz="2000" dirty="0">
                <a:latin typeface="Lato"/>
              </a:rPr>
              <a:t> module or </a:t>
            </a:r>
            <a:r>
              <a:rPr lang="en-US" sz="2000" b="1" dirty="0">
                <a:latin typeface="Lato"/>
              </a:rPr>
              <a:t>XL6009</a:t>
            </a:r>
            <a:r>
              <a:rPr lang="en-US" sz="2000" dirty="0">
                <a:latin typeface="Lato"/>
              </a:rPr>
              <a:t> module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98991" y="6168873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649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52958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>
                <a:solidFill>
                  <a:schemeClr val="tx2"/>
                </a:solidFill>
                <a:latin typeface="Lato"/>
              </a:rPr>
              <a:t>Task Delegation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1934091" y="1999379"/>
            <a:ext cx="10168427" cy="28561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Phase 1: </a:t>
            </a:r>
            <a:r>
              <a:rPr lang="en-US" sz="2000" dirty="0">
                <a:latin typeface="Lato"/>
              </a:rPr>
              <a:t>Preliminary design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>
                <a:latin typeface="Lato"/>
              </a:rPr>
              <a:t>Pamuditha: peripheral components, robot body, coordination</a:t>
            </a:r>
            <a:endParaRPr lang="en-US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err="1">
                <a:latin typeface="Lato"/>
              </a:rPr>
              <a:t>Tharindu</a:t>
            </a:r>
            <a:r>
              <a:rPr lang="en-US" dirty="0">
                <a:latin typeface="Lato"/>
              </a:rPr>
              <a:t>: box collection, color sensing</a:t>
            </a:r>
            <a:endParaRPr lang="en-US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err="1">
                <a:latin typeface="Lato"/>
              </a:rPr>
              <a:t>Yasod</a:t>
            </a:r>
            <a:r>
              <a:rPr lang="en-US" dirty="0">
                <a:latin typeface="Lato"/>
              </a:rPr>
              <a:t>: circle navigation, ramp navigation</a:t>
            </a:r>
            <a:endParaRPr lang="en-US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err="1">
                <a:latin typeface="Lato"/>
              </a:rPr>
              <a:t>Vidura</a:t>
            </a:r>
            <a:r>
              <a:rPr lang="en-US" dirty="0">
                <a:latin typeface="Lato"/>
              </a:rPr>
              <a:t>: gate area, (arena)</a:t>
            </a:r>
            <a:endParaRPr lang="en-US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err="1">
                <a:latin typeface="Lato"/>
              </a:rPr>
              <a:t>Thieshanthan</a:t>
            </a:r>
            <a:r>
              <a:rPr lang="en-US" dirty="0">
                <a:latin typeface="Lato"/>
              </a:rPr>
              <a:t>: wall following, pillar detection</a:t>
            </a:r>
            <a:endParaRPr lang="en-US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err="1">
                <a:latin typeface="Lato"/>
              </a:rPr>
              <a:t>Yomali</a:t>
            </a:r>
            <a:r>
              <a:rPr lang="en-US" dirty="0">
                <a:latin typeface="Lato"/>
              </a:rPr>
              <a:t>: line following, (arena)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75424" y="60480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11686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52958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>
                <a:solidFill>
                  <a:schemeClr val="tx2"/>
                </a:solidFill>
                <a:latin typeface="Lato"/>
              </a:rPr>
              <a:t>Task Delegation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1872781" y="2008138"/>
            <a:ext cx="10168427" cy="38595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Phase 2a: </a:t>
            </a:r>
            <a:r>
              <a:rPr lang="en-US" sz="2000" dirty="0">
                <a:latin typeface="Lato"/>
              </a:rPr>
              <a:t>Virtual implementations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>
                <a:latin typeface="Lato"/>
              </a:rPr>
              <a:t>Schematic and PCB: </a:t>
            </a:r>
            <a:r>
              <a:rPr lang="en-US" u="sng" dirty="0" err="1">
                <a:latin typeface="Lato"/>
              </a:rPr>
              <a:t>Thieshanthan</a:t>
            </a:r>
            <a:r>
              <a:rPr lang="en-US" dirty="0">
                <a:latin typeface="Lato"/>
              </a:rPr>
              <a:t>, </a:t>
            </a:r>
            <a:r>
              <a:rPr lang="en-US" dirty="0" err="1">
                <a:latin typeface="Lato"/>
              </a:rPr>
              <a:t>Vidura</a:t>
            </a:r>
            <a:endParaRPr lang="en-US" dirty="0">
              <a:latin typeface="Lato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>
                <a:latin typeface="Lato"/>
              </a:rPr>
              <a:t>Coding: </a:t>
            </a:r>
            <a:r>
              <a:rPr lang="en-US" u="sng" dirty="0">
                <a:latin typeface="Lato"/>
              </a:rPr>
              <a:t>Pamuditha</a:t>
            </a:r>
            <a:r>
              <a:rPr lang="en-US" dirty="0">
                <a:latin typeface="Lato"/>
              </a:rPr>
              <a:t>, </a:t>
            </a:r>
            <a:r>
              <a:rPr lang="en-US" dirty="0" err="1">
                <a:latin typeface="Lato"/>
              </a:rPr>
              <a:t>Tharindu</a:t>
            </a:r>
            <a:r>
              <a:rPr lang="en-US" dirty="0">
                <a:latin typeface="Lato"/>
              </a:rPr>
              <a:t>, </a:t>
            </a:r>
            <a:r>
              <a:rPr lang="en-US" dirty="0" err="1">
                <a:latin typeface="Lato"/>
              </a:rPr>
              <a:t>Yomali</a:t>
            </a:r>
            <a:endParaRPr lang="en-US" dirty="0">
              <a:latin typeface="Lato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>
                <a:latin typeface="Lato"/>
              </a:rPr>
              <a:t> Mechanical design: </a:t>
            </a:r>
            <a:r>
              <a:rPr lang="en-US" u="sng" dirty="0" err="1">
                <a:latin typeface="Lato"/>
              </a:rPr>
              <a:t>Yasod</a:t>
            </a:r>
            <a:endParaRPr lang="en-US" u="sng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Phase 2b: </a:t>
            </a:r>
            <a:r>
              <a:rPr lang="en-US" sz="2000" dirty="0">
                <a:latin typeface="Lato"/>
              </a:rPr>
              <a:t>Actual implementation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Phase 3: </a:t>
            </a:r>
            <a:r>
              <a:rPr lang="en-US" sz="2000" dirty="0">
                <a:latin typeface="Lato"/>
              </a:rPr>
              <a:t>Testing and optimization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endParaRPr lang="en-US" sz="2000" dirty="0">
              <a:latin typeface="Lato"/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  <a:ea typeface="+mn-lt"/>
                <a:cs typeface="+mn-lt"/>
              </a:rPr>
              <a:t>We are currently in the phase 2a.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Task delegation for phase 2b and phase 3 will be decided when the university starts.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91899" y="6105697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55963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8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8" name="Rectangle 16">
            <a:extLst>
              <a:ext uri="{FF2B5EF4-FFF2-40B4-BE49-F238E27FC236}">
                <a16:creationId xmlns:a16="http://schemas.microsoft.com/office/drawing/2014/main" id="{A6073935-E043-4801-AF06-06093A91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8041742" y="648930"/>
            <a:ext cx="3461281" cy="334733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r" defTabSz="457200"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Ramp Simulation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AC26FF4-D6F9-4A94-A837-D051A101E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FFE501B-F9EC-4229-99D6-F39E38A71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B064C6A0-3DE4-4F4A-B650-78A62816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25">
              <a:extLst>
                <a:ext uri="{FF2B5EF4-FFF2-40B4-BE49-F238E27FC236}">
                  <a16:creationId xmlns:a16="http://schemas.microsoft.com/office/drawing/2014/main" id="{43CD3E83-3D0D-40EE-B1A2-9C989EBF2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26">
              <a:extLst>
                <a:ext uri="{FF2B5EF4-FFF2-40B4-BE49-F238E27FC236}">
                  <a16:creationId xmlns:a16="http://schemas.microsoft.com/office/drawing/2014/main" id="{71553909-760D-4B98-96A4-F9F48339A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27">
              <a:extLst>
                <a:ext uri="{FF2B5EF4-FFF2-40B4-BE49-F238E27FC236}">
                  <a16:creationId xmlns:a16="http://schemas.microsoft.com/office/drawing/2014/main" id="{1F006A6C-F843-49BC-AC84-89BD2AF58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28">
              <a:extLst>
                <a:ext uri="{FF2B5EF4-FFF2-40B4-BE49-F238E27FC236}">
                  <a16:creationId xmlns:a16="http://schemas.microsoft.com/office/drawing/2014/main" id="{62AEE6F3-16F4-4944-8459-4D5EEA341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7" name="Rounded Rectangle 16">
            <a:extLst>
              <a:ext uri="{FF2B5EF4-FFF2-40B4-BE49-F238E27FC236}">
                <a16:creationId xmlns:a16="http://schemas.microsoft.com/office/drawing/2014/main" id="{8D6B9972-4A81-4223-9901-0E559A1D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y Video1">
            <a:hlinkClick r:id="" action="ppaction://media"/>
            <a:extLst>
              <a:ext uri="{FF2B5EF4-FFF2-40B4-BE49-F238E27FC236}">
                <a16:creationId xmlns:a16="http://schemas.microsoft.com/office/drawing/2014/main" id="{370A0A91-9618-4ECD-B42B-B50033BE3F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7550" y="1540588"/>
            <a:ext cx="6202778" cy="348906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091900" y="6039794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06714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A6073935-E043-4801-AF06-06093A914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8041742" y="648930"/>
            <a:ext cx="3461281" cy="334733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r" defTabSz="457200"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Arm Simulation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AC26FF4-D6F9-4A94-A837-D051A101E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EFFE501B-F9EC-4229-99D6-F39E38A71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B064C6A0-3DE4-4F4A-B650-78A62816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43CD3E83-3D0D-40EE-B1A2-9C989EBF2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7" name="Freeform 26">
              <a:extLst>
                <a:ext uri="{FF2B5EF4-FFF2-40B4-BE49-F238E27FC236}">
                  <a16:creationId xmlns:a16="http://schemas.microsoft.com/office/drawing/2014/main" id="{71553909-760D-4B98-96A4-F9F48339A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8" name="Freeform 27">
              <a:extLst>
                <a:ext uri="{FF2B5EF4-FFF2-40B4-BE49-F238E27FC236}">
                  <a16:creationId xmlns:a16="http://schemas.microsoft.com/office/drawing/2014/main" id="{1F006A6C-F843-49BC-AC84-89BD2AF58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9" name="Freeform 28">
              <a:extLst>
                <a:ext uri="{FF2B5EF4-FFF2-40B4-BE49-F238E27FC236}">
                  <a16:creationId xmlns:a16="http://schemas.microsoft.com/office/drawing/2014/main" id="{62AEE6F3-16F4-4944-8459-4D5EEA341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51" name="Rounded Rectangle 16">
            <a:extLst>
              <a:ext uri="{FF2B5EF4-FFF2-40B4-BE49-F238E27FC236}">
                <a16:creationId xmlns:a16="http://schemas.microsoft.com/office/drawing/2014/main" id="{8D6B9972-4A81-4223-9901-0E559A1D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My Video">
            <a:hlinkClick r:id="" action="ppaction://media"/>
            <a:extLst>
              <a:ext uri="{FF2B5EF4-FFF2-40B4-BE49-F238E27FC236}">
                <a16:creationId xmlns:a16="http://schemas.microsoft.com/office/drawing/2014/main" id="{6D63F94E-196E-4555-840D-D923D4CEE3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7550" y="1540588"/>
            <a:ext cx="6202778" cy="348906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75423" y="5990367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528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52958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Overall Strategy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1788151" y="1472824"/>
            <a:ext cx="6340781" cy="8094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We have divided the task into six subtasks.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96D6BA-F787-4C23-A613-A7E07E328843}"/>
              </a:ext>
            </a:extLst>
          </p:cNvPr>
          <p:cNvSpPr txBox="1"/>
          <p:nvPr/>
        </p:nvSpPr>
        <p:spPr>
          <a:xfrm>
            <a:off x="2458498" y="2008799"/>
            <a:ext cx="4090274" cy="13014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Line following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Wall following &amp; pillar detection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Circle navigation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1174DC-3E6D-40B1-8767-F8D758D3FB53}"/>
              </a:ext>
            </a:extLst>
          </p:cNvPr>
          <p:cNvSpPr txBox="1"/>
          <p:nvPr/>
        </p:nvSpPr>
        <p:spPr>
          <a:xfrm>
            <a:off x="1853166" y="3310219"/>
            <a:ext cx="9774289" cy="29392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We thought of handling each subtasks in a modular manner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  <a:ea typeface="+mn-lt"/>
                <a:cs typeface="+mn-lt"/>
              </a:rPr>
              <a:t>Switching between line following and wall following will be done by using the line follower and TOF sensors in each side</a:t>
            </a:r>
            <a:endParaRPr lang="en-US" sz="2000" dirty="0">
              <a:solidFill>
                <a:srgbClr val="FF0000"/>
              </a:solidFill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Box manipulation:</a:t>
            </a: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A gripping mechanism for the box</a:t>
            </a: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Two color sensors will be used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,Sans-Serif"/>
              <a:buChar char="•"/>
            </a:pPr>
            <a:r>
              <a:rPr lang="en-US" sz="2000" dirty="0">
                <a:latin typeface="Lato"/>
              </a:rPr>
              <a:t>Ramp navigation will be done using a feedback loop of gyroscope and motors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E97D52-619A-401B-A496-CC79027D474B}"/>
              </a:ext>
            </a:extLst>
          </p:cNvPr>
          <p:cNvSpPr txBox="1"/>
          <p:nvPr/>
        </p:nvSpPr>
        <p:spPr>
          <a:xfrm>
            <a:off x="6548772" y="2008799"/>
            <a:ext cx="4764358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Box manipulation and color detection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Ramp navigation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Gate area navigation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76288" y="6138648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54569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27432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Sensors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2085825" y="1580302"/>
            <a:ext cx="9589829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latin typeface="Lato"/>
              </a:rPr>
              <a:t>The </a:t>
            </a:r>
            <a:r>
              <a:rPr lang="en-US" sz="2000" b="1" dirty="0" err="1">
                <a:latin typeface="Lato"/>
              </a:rPr>
              <a:t>Raykha</a:t>
            </a:r>
            <a:r>
              <a:rPr lang="en-US" sz="2000" b="1" dirty="0">
                <a:latin typeface="Lato"/>
              </a:rPr>
              <a:t> S8 IR sensor module</a:t>
            </a:r>
            <a:endParaRPr lang="en-US" b="1">
              <a:latin typeface="Lato"/>
            </a:endParaRPr>
          </a:p>
          <a:p>
            <a:endParaRPr lang="en-US" dirty="0">
              <a:latin typeface="Lato"/>
            </a:endParaRPr>
          </a:p>
          <a:p>
            <a:endParaRPr lang="en-US" dirty="0">
              <a:latin typeface="Lato"/>
            </a:endParaRPr>
          </a:p>
          <a:p>
            <a:pPr algn="r"/>
            <a:r>
              <a:rPr lang="en-US" sz="2000" b="1" dirty="0">
                <a:latin typeface="Lato"/>
              </a:rPr>
              <a:t>The TCS 3200 color sensor modules</a:t>
            </a:r>
          </a:p>
          <a:p>
            <a:pPr algn="r"/>
            <a:r>
              <a:rPr lang="en-US" sz="1600" dirty="0">
                <a:latin typeface="Lato"/>
              </a:rPr>
              <a:t>2 sensors</a:t>
            </a:r>
          </a:p>
          <a:p>
            <a:pPr algn="r"/>
            <a:r>
              <a:rPr lang="en-US" sz="1600" dirty="0">
                <a:latin typeface="Lato"/>
              </a:rPr>
              <a:t>one on the gripper to detect the front face</a:t>
            </a:r>
            <a:endParaRPr lang="en-US" dirty="0"/>
          </a:p>
          <a:p>
            <a:pPr algn="r"/>
            <a:r>
              <a:rPr lang="en-US" sz="1600" dirty="0">
                <a:latin typeface="Lato"/>
              </a:rPr>
              <a:t>The other sensor to detect the bottom surface</a:t>
            </a:r>
          </a:p>
          <a:p>
            <a:endParaRPr lang="en-US" dirty="0">
              <a:latin typeface="Lato"/>
            </a:endParaRPr>
          </a:p>
          <a:p>
            <a:endParaRPr lang="en-US" dirty="0">
              <a:latin typeface="Lato"/>
            </a:endParaRPr>
          </a:p>
          <a:p>
            <a:r>
              <a:rPr lang="en-US" sz="2000" b="1" dirty="0">
                <a:latin typeface="Lato"/>
              </a:rPr>
              <a:t>VL530LX TOF sensor for distance measurement </a:t>
            </a:r>
          </a:p>
          <a:p>
            <a:r>
              <a:rPr lang="en-US" sz="1600" dirty="0">
                <a:latin typeface="Lato"/>
              </a:rPr>
              <a:t>2 sensors on either side for pillar and wall detection</a:t>
            </a:r>
          </a:p>
          <a:p>
            <a:r>
              <a:rPr lang="en-US" sz="1600" dirty="0">
                <a:latin typeface="Lato"/>
              </a:rPr>
              <a:t>1 sensor in front for the box detection</a:t>
            </a:r>
          </a:p>
          <a:p>
            <a:endParaRPr lang="en-US" dirty="0">
              <a:latin typeface="Lato"/>
            </a:endParaRPr>
          </a:p>
          <a:p>
            <a:endParaRPr lang="en-US" dirty="0">
              <a:latin typeface="Lato"/>
            </a:endParaRPr>
          </a:p>
          <a:p>
            <a:pPr algn="r"/>
            <a:r>
              <a:rPr lang="en-US" sz="2000" b="1" dirty="0">
                <a:latin typeface="Lato"/>
              </a:rPr>
              <a:t>MPU 6050 Gyroscope</a:t>
            </a:r>
          </a:p>
        </p:txBody>
      </p:sp>
      <p:pic>
        <p:nvPicPr>
          <p:cNvPr id="4" name="Picture 4" descr="A circuit board&#10;&#10;Description generated with very high confidence">
            <a:extLst>
              <a:ext uri="{FF2B5EF4-FFF2-40B4-BE49-F238E27FC236}">
                <a16:creationId xmlns:a16="http://schemas.microsoft.com/office/drawing/2014/main" id="{F518E0B0-83BE-4A38-943C-AAB4A9812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7874" y="755455"/>
            <a:ext cx="1876425" cy="1200150"/>
          </a:xfrm>
          <a:prstGeom prst="rect">
            <a:avLst/>
          </a:prstGeom>
        </p:spPr>
      </p:pic>
      <p:pic>
        <p:nvPicPr>
          <p:cNvPr id="5" name="Picture 5" descr="A circuit board&#10;&#10;Description generated with very high confidence">
            <a:extLst>
              <a:ext uri="{FF2B5EF4-FFF2-40B4-BE49-F238E27FC236}">
                <a16:creationId xmlns:a16="http://schemas.microsoft.com/office/drawing/2014/main" id="{180C7037-40F5-4C7A-8569-D339784E4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4027" y="2431724"/>
            <a:ext cx="1590675" cy="1304925"/>
          </a:xfrm>
          <a:prstGeom prst="rect">
            <a:avLst/>
          </a:prstGeom>
        </p:spPr>
      </p:pic>
      <p:pic>
        <p:nvPicPr>
          <p:cNvPr id="6" name="Picture 6" descr="A picture containing meter&#10;&#10;Description generated with very high confidence">
            <a:extLst>
              <a:ext uri="{FF2B5EF4-FFF2-40B4-BE49-F238E27FC236}">
                <a16:creationId xmlns:a16="http://schemas.microsoft.com/office/drawing/2014/main" id="{3D843585-5128-43D1-9194-C24522FA4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0098" y="3740031"/>
            <a:ext cx="2371725" cy="914400"/>
          </a:xfrm>
          <a:prstGeom prst="rect">
            <a:avLst/>
          </a:prstGeom>
        </p:spPr>
      </p:pic>
      <p:pic>
        <p:nvPicPr>
          <p:cNvPr id="7" name="Picture 7" descr="A circuit board&#10;&#10;Description generated with very high confidence">
            <a:extLst>
              <a:ext uri="{FF2B5EF4-FFF2-40B4-BE49-F238E27FC236}">
                <a16:creationId xmlns:a16="http://schemas.microsoft.com/office/drawing/2014/main" id="{314C1FE1-588E-4668-A18E-80F70C8CBF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1303" y="5254438"/>
            <a:ext cx="1323975" cy="1181100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1124487" y="613558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79311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56388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The Processing Unit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2023072" y="1938890"/>
            <a:ext cx="9138080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Arduino MEGA2560</a:t>
            </a:r>
            <a:endParaRPr lang="en-US" sz="2000" b="1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Arduino modules have a wide range of libraries.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The clock speed, flash memory, RAM and Interrupt count is higher than UNO/NANO</a:t>
            </a:r>
            <a:endParaRPr lang="en-US" sz="2000" dirty="0">
              <a:latin typeface="Corbel" panose="020B0503020204020204"/>
            </a:endParaRPr>
          </a:p>
        </p:txBody>
      </p:sp>
      <p:sp>
        <p:nvSpPr>
          <p:cNvPr id="162" name="Rectangle: Rounded Corners 161">
            <a:extLst>
              <a:ext uri="{FF2B5EF4-FFF2-40B4-BE49-F238E27FC236}">
                <a16:creationId xmlns:a16="http://schemas.microsoft.com/office/drawing/2014/main" id="{149D0A6E-40D9-490F-BED5-58598B6D1E8A}"/>
              </a:ext>
            </a:extLst>
          </p:cNvPr>
          <p:cNvSpPr/>
          <p:nvPr/>
        </p:nvSpPr>
        <p:spPr>
          <a:xfrm>
            <a:off x="2676329" y="3992079"/>
            <a:ext cx="1057835" cy="690283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Raykha</a:t>
            </a:r>
            <a:r>
              <a:rPr lang="en-US" dirty="0"/>
              <a:t> S8</a:t>
            </a:r>
          </a:p>
        </p:txBody>
      </p:sp>
      <p:sp>
        <p:nvSpPr>
          <p:cNvPr id="163" name="Rectangle: Rounded Corners 162">
            <a:extLst>
              <a:ext uri="{FF2B5EF4-FFF2-40B4-BE49-F238E27FC236}">
                <a16:creationId xmlns:a16="http://schemas.microsoft.com/office/drawing/2014/main" id="{8AD2B28D-3362-4079-99F9-9CC90CAC1B0D}"/>
              </a:ext>
            </a:extLst>
          </p:cNvPr>
          <p:cNvSpPr/>
          <p:nvPr/>
        </p:nvSpPr>
        <p:spPr>
          <a:xfrm>
            <a:off x="4523058" y="5300926"/>
            <a:ext cx="1407458" cy="77096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Motor controller</a:t>
            </a:r>
          </a:p>
        </p:txBody>
      </p:sp>
      <p:sp>
        <p:nvSpPr>
          <p:cNvPr id="164" name="Rectangle: Rounded Corners 163">
            <a:extLst>
              <a:ext uri="{FF2B5EF4-FFF2-40B4-BE49-F238E27FC236}">
                <a16:creationId xmlns:a16="http://schemas.microsoft.com/office/drawing/2014/main" id="{31205D1C-3827-4101-851F-E1640BF36AA4}"/>
              </a:ext>
            </a:extLst>
          </p:cNvPr>
          <p:cNvSpPr/>
          <p:nvPr/>
        </p:nvSpPr>
        <p:spPr>
          <a:xfrm>
            <a:off x="6746303" y="5354713"/>
            <a:ext cx="1443317" cy="34066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Gyroscope</a:t>
            </a:r>
          </a:p>
        </p:txBody>
      </p:sp>
      <p:sp>
        <p:nvSpPr>
          <p:cNvPr id="165" name="Rectangle: Rounded Corners 164">
            <a:extLst>
              <a:ext uri="{FF2B5EF4-FFF2-40B4-BE49-F238E27FC236}">
                <a16:creationId xmlns:a16="http://schemas.microsoft.com/office/drawing/2014/main" id="{5E080B6D-BE4F-4070-9D15-FDE1155A84F1}"/>
              </a:ext>
            </a:extLst>
          </p:cNvPr>
          <p:cNvSpPr/>
          <p:nvPr/>
        </p:nvSpPr>
        <p:spPr>
          <a:xfrm>
            <a:off x="8270304" y="5354715"/>
            <a:ext cx="1183341" cy="555812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Arduino NANO</a:t>
            </a:r>
          </a:p>
        </p:txBody>
      </p:sp>
      <p:sp>
        <p:nvSpPr>
          <p:cNvPr id="166" name="Rectangle: Rounded Corners 165">
            <a:extLst>
              <a:ext uri="{FF2B5EF4-FFF2-40B4-BE49-F238E27FC236}">
                <a16:creationId xmlns:a16="http://schemas.microsoft.com/office/drawing/2014/main" id="{53A2CD8E-E995-457D-AD2B-E4FFEB9AA895}"/>
              </a:ext>
            </a:extLst>
          </p:cNvPr>
          <p:cNvSpPr/>
          <p:nvPr/>
        </p:nvSpPr>
        <p:spPr>
          <a:xfrm>
            <a:off x="9552257" y="5354714"/>
            <a:ext cx="914400" cy="385483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TOFs</a:t>
            </a:r>
          </a:p>
        </p:txBody>
      </p:sp>
      <p:sp>
        <p:nvSpPr>
          <p:cNvPr id="167" name="Rectangle: Rounded Corners 166">
            <a:extLst>
              <a:ext uri="{FF2B5EF4-FFF2-40B4-BE49-F238E27FC236}">
                <a16:creationId xmlns:a16="http://schemas.microsoft.com/office/drawing/2014/main" id="{2698207C-F70C-4F08-9643-1FB7F062616C}"/>
              </a:ext>
            </a:extLst>
          </p:cNvPr>
          <p:cNvSpPr/>
          <p:nvPr/>
        </p:nvSpPr>
        <p:spPr>
          <a:xfrm>
            <a:off x="4639598" y="3983113"/>
            <a:ext cx="1183341" cy="708212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Arduino MEGA</a:t>
            </a:r>
          </a:p>
        </p:txBody>
      </p:sp>
      <p:sp>
        <p:nvSpPr>
          <p:cNvPr id="168" name="Arrow: Up-Down 167">
            <a:extLst>
              <a:ext uri="{FF2B5EF4-FFF2-40B4-BE49-F238E27FC236}">
                <a16:creationId xmlns:a16="http://schemas.microsoft.com/office/drawing/2014/main" id="{145D3BEB-1268-49F3-916B-020552FC1B0F}"/>
              </a:ext>
            </a:extLst>
          </p:cNvPr>
          <p:cNvSpPr/>
          <p:nvPr/>
        </p:nvSpPr>
        <p:spPr>
          <a:xfrm rot="5400000">
            <a:off x="8247624" y="1667264"/>
            <a:ext cx="493058" cy="5333998"/>
          </a:xfrm>
          <a:prstGeom prst="up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1" name="Arrow: Up-Down 170">
            <a:extLst>
              <a:ext uri="{FF2B5EF4-FFF2-40B4-BE49-F238E27FC236}">
                <a16:creationId xmlns:a16="http://schemas.microsoft.com/office/drawing/2014/main" id="{B85C31B3-0E2A-48C1-8F91-1197E1EF4535}"/>
              </a:ext>
            </a:extLst>
          </p:cNvPr>
          <p:cNvSpPr/>
          <p:nvPr/>
        </p:nvSpPr>
        <p:spPr>
          <a:xfrm>
            <a:off x="7387012" y="4446320"/>
            <a:ext cx="313765" cy="905434"/>
          </a:xfrm>
          <a:prstGeom prst="upDownArrow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4" name="Arrow: Up 173">
            <a:extLst>
              <a:ext uri="{FF2B5EF4-FFF2-40B4-BE49-F238E27FC236}">
                <a16:creationId xmlns:a16="http://schemas.microsoft.com/office/drawing/2014/main" id="{1A702D55-D337-4D84-AA85-9C93CBA2514B}"/>
              </a:ext>
            </a:extLst>
          </p:cNvPr>
          <p:cNvSpPr/>
          <p:nvPr/>
        </p:nvSpPr>
        <p:spPr>
          <a:xfrm rot="5400000">
            <a:off x="3935041" y="3883317"/>
            <a:ext cx="502022" cy="896469"/>
          </a:xfrm>
          <a:prstGeom prst="up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Arrow: Up 174">
            <a:extLst>
              <a:ext uri="{FF2B5EF4-FFF2-40B4-BE49-F238E27FC236}">
                <a16:creationId xmlns:a16="http://schemas.microsoft.com/office/drawing/2014/main" id="{E7E52AB2-B2BE-42EE-905C-CD27E6A76926}"/>
              </a:ext>
            </a:extLst>
          </p:cNvPr>
          <p:cNvSpPr/>
          <p:nvPr/>
        </p:nvSpPr>
        <p:spPr>
          <a:xfrm rot="10800000">
            <a:off x="4988671" y="4696862"/>
            <a:ext cx="484094" cy="609599"/>
          </a:xfrm>
          <a:prstGeom prst="up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C2BCC584-E6B2-47D9-8F1C-76A6EAF3BC50}"/>
              </a:ext>
            </a:extLst>
          </p:cNvPr>
          <p:cNvSpPr txBox="1"/>
          <p:nvPr/>
        </p:nvSpPr>
        <p:spPr>
          <a:xfrm>
            <a:off x="8036102" y="4156806"/>
            <a:ext cx="171225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Lato"/>
              </a:rPr>
              <a:t>I2C bus</a:t>
            </a:r>
          </a:p>
        </p:txBody>
      </p:sp>
      <p:sp>
        <p:nvSpPr>
          <p:cNvPr id="1010" name="Arrow: Up-Down 1009">
            <a:extLst>
              <a:ext uri="{FF2B5EF4-FFF2-40B4-BE49-F238E27FC236}">
                <a16:creationId xmlns:a16="http://schemas.microsoft.com/office/drawing/2014/main" id="{8318ACA8-86ED-4BD5-9CE8-32AA2333F86C}"/>
              </a:ext>
            </a:extLst>
          </p:cNvPr>
          <p:cNvSpPr/>
          <p:nvPr/>
        </p:nvSpPr>
        <p:spPr>
          <a:xfrm>
            <a:off x="8704824" y="4446320"/>
            <a:ext cx="313765" cy="905434"/>
          </a:xfrm>
          <a:prstGeom prst="upDownArrow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11" name="Arrow: Up-Down 1010">
            <a:extLst>
              <a:ext uri="{FF2B5EF4-FFF2-40B4-BE49-F238E27FC236}">
                <a16:creationId xmlns:a16="http://schemas.microsoft.com/office/drawing/2014/main" id="{2FCDABC1-0126-4D7F-AA3E-A8A734A0D9AF}"/>
              </a:ext>
            </a:extLst>
          </p:cNvPr>
          <p:cNvSpPr/>
          <p:nvPr/>
        </p:nvSpPr>
        <p:spPr>
          <a:xfrm>
            <a:off x="9852305" y="4446319"/>
            <a:ext cx="313765" cy="905434"/>
          </a:xfrm>
          <a:prstGeom prst="upDownArrow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67185" y="607189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16805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56388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The Processing Unit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2085825" y="1956820"/>
            <a:ext cx="4901289" cy="17697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Arduino NANO</a:t>
            </a:r>
            <a:endParaRPr lang="en-US" sz="2000" b="1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For better modularity and debugging, use a separate controller for the box handling mechanism.</a:t>
            </a:r>
          </a:p>
        </p:txBody>
      </p:sp>
      <p:graphicFrame>
        <p:nvGraphicFramePr>
          <p:cNvPr id="177" name="Diagram 177">
            <a:extLst>
              <a:ext uri="{FF2B5EF4-FFF2-40B4-BE49-F238E27FC236}">
                <a16:creationId xmlns:a16="http://schemas.microsoft.com/office/drawing/2014/main" id="{3FE7F628-45F2-4865-9AA9-05C533C56F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774511"/>
              </p:ext>
            </p:extLst>
          </p:nvPr>
        </p:nvGraphicFramePr>
        <p:xfrm>
          <a:off x="7431741" y="1178858"/>
          <a:ext cx="3845859" cy="30031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8" name="TextBox 57">
            <a:extLst>
              <a:ext uri="{FF2B5EF4-FFF2-40B4-BE49-F238E27FC236}">
                <a16:creationId xmlns:a16="http://schemas.microsoft.com/office/drawing/2014/main" id="{91F1C56B-27C2-493B-821A-905227EE99A4}"/>
              </a:ext>
            </a:extLst>
          </p:cNvPr>
          <p:cNvSpPr txBox="1"/>
          <p:nvPr/>
        </p:nvSpPr>
        <p:spPr>
          <a:xfrm>
            <a:off x="2190338" y="4862859"/>
            <a:ext cx="771620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A debugging interface, indicator LEDs are also connected to the main processor.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83661" y="6072745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22140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52958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Actuators – Gear motors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1356022" y="1473862"/>
            <a:ext cx="10728978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/>
            <a:r>
              <a:rPr lang="en-US" sz="2000" dirty="0">
                <a:latin typeface="Lato"/>
              </a:rPr>
              <a:t>According to our calculations for the worst-case scenario in previous assignment (4)</a:t>
            </a:r>
            <a:endParaRPr lang="en-US" sz="2000" dirty="0">
              <a:ea typeface="+mn-lt"/>
              <a:cs typeface="+mn-lt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Total weight – 1.5 kg</a:t>
            </a:r>
            <a:endParaRPr lang="en-US" sz="2000" dirty="0">
              <a:ea typeface="+mn-lt"/>
              <a:cs typeface="+mn-lt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Torque require for a wheel – 0.78 </a:t>
            </a:r>
            <a:r>
              <a:rPr lang="en-US" sz="2000" dirty="0" err="1">
                <a:latin typeface="Lato"/>
              </a:rPr>
              <a:t>kgcm</a:t>
            </a:r>
            <a:endParaRPr lang="en-US" sz="2000" dirty="0">
              <a:ea typeface="+mn-lt"/>
              <a:cs typeface="+mn-lt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Maximum stall torque - 1.036  </a:t>
            </a:r>
            <a:r>
              <a:rPr lang="en-US" sz="2000" dirty="0" err="1">
                <a:latin typeface="Lato"/>
              </a:rPr>
              <a:t>kgcm</a:t>
            </a:r>
            <a:endParaRPr lang="en-US" sz="2000" dirty="0" err="1">
              <a:ea typeface="+mn-lt"/>
              <a:cs typeface="+mn-lt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Maximum power output – 0.144W</a:t>
            </a:r>
            <a:endParaRPr lang="en-US" sz="2000" dirty="0">
              <a:latin typeface="Corbel" panose="020B0503020204020204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Power require in climb down the ramp – 0.11W</a:t>
            </a:r>
            <a:endParaRPr lang="en-US" sz="2000" dirty="0">
              <a:latin typeface="Corbel" panose="020B0503020204020204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Maximum speed need in flat ground – 26.52 rpm</a:t>
            </a:r>
            <a:endParaRPr lang="en-US" sz="2000" dirty="0">
              <a:ea typeface="+mn-lt"/>
              <a:cs typeface="+mn-lt"/>
            </a:endParaRPr>
          </a:p>
          <a:p>
            <a:endParaRPr lang="en-US" sz="2000" dirty="0">
              <a:ea typeface="+mn-lt"/>
              <a:cs typeface="+mn-lt"/>
            </a:endParaRPr>
          </a:p>
          <a:p>
            <a:pPr lvl="1"/>
            <a:r>
              <a:rPr lang="en-US" sz="2000" dirty="0">
                <a:latin typeface="Lato"/>
              </a:rPr>
              <a:t>For the above requirements we chose a motor which was  </a:t>
            </a:r>
            <a:r>
              <a:rPr lang="en-US" sz="2000" b="1" dirty="0" err="1">
                <a:latin typeface="Lato"/>
              </a:rPr>
              <a:t>Pololu</a:t>
            </a:r>
            <a:r>
              <a:rPr lang="en-US" sz="2000" b="1" dirty="0">
                <a:latin typeface="Lato"/>
              </a:rPr>
              <a:t> 25D 12V high power 47:1 gear motor with encoders</a:t>
            </a:r>
            <a:endParaRPr lang="en-US" sz="2000" dirty="0">
              <a:ea typeface="+mn-lt"/>
              <a:cs typeface="+mn-lt"/>
            </a:endParaRPr>
          </a:p>
          <a:p>
            <a:endParaRPr lang="en-US" sz="2000" b="1" dirty="0">
              <a:latin typeface="Lato"/>
            </a:endParaRPr>
          </a:p>
          <a:p>
            <a:pPr lvl="1"/>
            <a:r>
              <a:rPr lang="en-US" sz="2000" b="1" dirty="0">
                <a:latin typeface="Lato"/>
              </a:rPr>
              <a:t>Main specifications</a:t>
            </a:r>
            <a:endParaRPr lang="en-US" sz="2000" dirty="0">
              <a:ea typeface="+mn-lt"/>
              <a:cs typeface="+mn-lt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Lato"/>
              </a:rPr>
              <a:t>No load speed &amp; current – 210 rpm, 300 mA</a:t>
            </a:r>
            <a:endParaRPr lang="en-US" sz="2000" dirty="0">
              <a:ea typeface="+mn-lt"/>
              <a:cs typeface="+mn-lt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Lato"/>
              </a:rPr>
              <a:t>Stall torque &amp; current – 12 </a:t>
            </a:r>
            <a:r>
              <a:rPr lang="en-US" sz="2000" dirty="0" err="1">
                <a:latin typeface="Lato"/>
              </a:rPr>
              <a:t>kgcm</a:t>
            </a:r>
            <a:r>
              <a:rPr lang="en-US" sz="2000" dirty="0">
                <a:latin typeface="Lato"/>
              </a:rPr>
              <a:t>, 5.6A@12V</a:t>
            </a:r>
            <a:endParaRPr lang="en-US" dirty="0"/>
          </a:p>
        </p:txBody>
      </p:sp>
      <p:pic>
        <p:nvPicPr>
          <p:cNvPr id="12" name="Picture 3" descr="A close up of a device&#10;&#10;Description generated with very high confidence">
            <a:extLst>
              <a:ext uri="{FF2B5EF4-FFF2-40B4-BE49-F238E27FC236}">
                <a16:creationId xmlns:a16="http://schemas.microsoft.com/office/drawing/2014/main" id="{39EF74DD-46FC-4EB1-97F2-FEE806D02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289" y="4566121"/>
            <a:ext cx="2240923" cy="182893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64893" y="6212492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77259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432997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Actuators – Servo motors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1935939" y="1782031"/>
            <a:ext cx="10149429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Lato"/>
              </a:rPr>
              <a:t>According to our previous calculations on servo motors,</a:t>
            </a:r>
            <a:endParaRPr lang="en-US" sz="2000" dirty="0">
              <a:ea typeface="+mn-lt"/>
              <a:cs typeface="+mn-lt"/>
            </a:endParaRPr>
          </a:p>
          <a:p>
            <a:pPr lvl="1"/>
            <a:endParaRPr lang="en-US" sz="2000" dirty="0">
              <a:latin typeface="Lato"/>
            </a:endParaRPr>
          </a:p>
          <a:p>
            <a:pPr lvl="1"/>
            <a:r>
              <a:rPr lang="en-US" sz="2000" dirty="0">
                <a:latin typeface="Lato"/>
              </a:rPr>
              <a:t>Servo1 maximum torque = 0.115 </a:t>
            </a:r>
            <a:r>
              <a:rPr lang="en-US" sz="2000" dirty="0" err="1">
                <a:latin typeface="Lato"/>
              </a:rPr>
              <a:t>kgcm</a:t>
            </a:r>
            <a:endParaRPr lang="en-US" sz="2000" dirty="0">
              <a:latin typeface="Lato"/>
              <a:ea typeface="+mn-lt"/>
              <a:cs typeface="+mn-lt"/>
            </a:endParaRPr>
          </a:p>
          <a:p>
            <a:pPr lvl="1"/>
            <a:r>
              <a:rPr lang="en-US" sz="2000" dirty="0">
                <a:latin typeface="Lato"/>
              </a:rPr>
              <a:t>Therefore we chose </a:t>
            </a:r>
            <a:r>
              <a:rPr lang="en-US" sz="2000" b="1" dirty="0">
                <a:latin typeface="Lato"/>
              </a:rPr>
              <a:t>Tower pro SG90 </a:t>
            </a:r>
            <a:r>
              <a:rPr lang="en-US" sz="2000" dirty="0">
                <a:latin typeface="Lato"/>
              </a:rPr>
              <a:t>servo for the servo1 &amp; servo2.</a:t>
            </a:r>
            <a:endParaRPr lang="en-US" sz="2000" dirty="0">
              <a:ea typeface="+mn-lt"/>
              <a:cs typeface="+mn-lt"/>
            </a:endParaRPr>
          </a:p>
          <a:p>
            <a:pPr lvl="2"/>
            <a:r>
              <a:rPr lang="en-US" sz="2000" b="1" dirty="0">
                <a:latin typeface="Lato"/>
              </a:rPr>
              <a:t>Main specifications</a:t>
            </a:r>
            <a:endParaRPr lang="en-US" sz="2000" dirty="0">
              <a:ea typeface="+mn-lt"/>
              <a:cs typeface="+mn-lt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Lato"/>
              </a:rPr>
              <a:t>Torque – 2.5 </a:t>
            </a:r>
            <a:r>
              <a:rPr lang="en-US" sz="2000" dirty="0" err="1">
                <a:latin typeface="Lato"/>
              </a:rPr>
              <a:t>kgcm</a:t>
            </a:r>
            <a:endParaRPr lang="en-US" sz="2000" dirty="0">
              <a:latin typeface="Lato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Lato"/>
                <a:ea typeface="+mn-lt"/>
                <a:cs typeface="+mn-lt"/>
              </a:rPr>
              <a:t>Speed – 600 </a:t>
            </a:r>
            <a:r>
              <a:rPr lang="en-US" sz="2000" dirty="0" err="1">
                <a:latin typeface="Lato"/>
                <a:ea typeface="+mn-lt"/>
                <a:cs typeface="+mn-lt"/>
              </a:rPr>
              <a:t>dps</a:t>
            </a:r>
            <a:endParaRPr lang="en-US" sz="2000" dirty="0">
              <a:ea typeface="+mn-lt"/>
              <a:cs typeface="+mn-lt"/>
            </a:endParaRPr>
          </a:p>
          <a:p>
            <a:pPr marL="1257300" lvl="2" indent="-342900">
              <a:buFont typeface="Arial"/>
              <a:buChar char="•"/>
            </a:pPr>
            <a:endParaRPr lang="en-US" sz="2000" dirty="0">
              <a:latin typeface="Lato"/>
            </a:endParaRPr>
          </a:p>
          <a:p>
            <a:pPr lvl="1"/>
            <a:r>
              <a:rPr lang="en-US" sz="2000" dirty="0">
                <a:latin typeface="Lato"/>
              </a:rPr>
              <a:t>Servo3 maximum torque = 2.047 </a:t>
            </a:r>
            <a:r>
              <a:rPr lang="en-US" sz="2000" dirty="0" err="1">
                <a:latin typeface="Lato"/>
              </a:rPr>
              <a:t>kgcm</a:t>
            </a:r>
            <a:endParaRPr lang="en-US" sz="2000" dirty="0" err="1">
              <a:latin typeface="Lato"/>
              <a:ea typeface="+mn-lt"/>
              <a:cs typeface="+mn-lt"/>
            </a:endParaRPr>
          </a:p>
          <a:p>
            <a:pPr marL="914400"/>
            <a:r>
              <a:rPr lang="en-US" sz="2000" dirty="0">
                <a:latin typeface="Lato"/>
              </a:rPr>
              <a:t> Therefore we chose </a:t>
            </a:r>
            <a:r>
              <a:rPr lang="en-US" sz="2000" b="1" dirty="0">
                <a:latin typeface="Lato"/>
              </a:rPr>
              <a:t>Tower pro SG5010 </a:t>
            </a:r>
            <a:r>
              <a:rPr lang="en-US" sz="2000" dirty="0">
                <a:latin typeface="Lato"/>
              </a:rPr>
              <a:t>servo motor for servo3</a:t>
            </a:r>
            <a:endParaRPr lang="en-US" sz="2000" dirty="0">
              <a:ea typeface="+mn-lt"/>
              <a:cs typeface="+mn-lt"/>
            </a:endParaRPr>
          </a:p>
          <a:p>
            <a:pPr marL="914400"/>
            <a:r>
              <a:rPr lang="en-US" sz="2000" b="1" dirty="0">
                <a:latin typeface="Lato"/>
              </a:rPr>
              <a:t>Main specifications</a:t>
            </a:r>
            <a:endParaRPr lang="en-US" sz="2000" dirty="0">
              <a:ea typeface="+mn-lt"/>
              <a:cs typeface="+mn-lt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Lato"/>
              </a:rPr>
              <a:t>Stall torque – 5.5 </a:t>
            </a:r>
            <a:r>
              <a:rPr lang="en-US" sz="2000" dirty="0" err="1">
                <a:latin typeface="Lato"/>
              </a:rPr>
              <a:t>kgcm</a:t>
            </a:r>
            <a:r>
              <a:rPr lang="en-US" sz="2000" dirty="0">
                <a:latin typeface="Lato"/>
              </a:rPr>
              <a:t> (4.8V)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Lato"/>
                <a:ea typeface="+mn-lt"/>
                <a:cs typeface="+mn-lt"/>
              </a:rPr>
              <a:t>Speed – 5.26 </a:t>
            </a:r>
            <a:r>
              <a:rPr lang="en-US" sz="2000" dirty="0" err="1">
                <a:latin typeface="Lato"/>
                <a:ea typeface="+mn-lt"/>
                <a:cs typeface="+mn-lt"/>
              </a:rPr>
              <a:t>dps</a:t>
            </a:r>
            <a:endParaRPr lang="en-US" sz="2000" dirty="0">
              <a:ea typeface="+mn-lt"/>
              <a:cs typeface="+mn-lt"/>
            </a:endParaRPr>
          </a:p>
        </p:txBody>
      </p:sp>
      <p:pic>
        <p:nvPicPr>
          <p:cNvPr id="4" name="Picture 3" descr="A close up of a device&#10;&#10;Description generated with high confidence">
            <a:extLst>
              <a:ext uri="{FF2B5EF4-FFF2-40B4-BE49-F238E27FC236}">
                <a16:creationId xmlns:a16="http://schemas.microsoft.com/office/drawing/2014/main" id="{49EEDAFD-AEE9-48D5-A635-6B93A67CC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7572" y="165778"/>
            <a:ext cx="2850523" cy="2134537"/>
          </a:xfrm>
          <a:prstGeom prst="rect">
            <a:avLst/>
          </a:prstGeom>
        </p:spPr>
      </p:pic>
      <p:pic>
        <p:nvPicPr>
          <p:cNvPr id="6" name="Picture 4" descr="A picture containing meter&#10;&#10;Description generated with very high confidence">
            <a:extLst>
              <a:ext uri="{FF2B5EF4-FFF2-40B4-BE49-F238E27FC236}">
                <a16:creationId xmlns:a16="http://schemas.microsoft.com/office/drawing/2014/main" id="{45C5C6AD-F920-4282-B8DE-724A6A297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4815" y="3165885"/>
            <a:ext cx="1795799" cy="1325720"/>
          </a:xfrm>
          <a:prstGeom prst="rect">
            <a:avLst/>
          </a:prstGeom>
        </p:spPr>
      </p:pic>
      <p:pic>
        <p:nvPicPr>
          <p:cNvPr id="8" name="Picture 3" descr="A close up of a circuit board&#10;&#10;Description generated with very high confidence">
            <a:extLst>
              <a:ext uri="{FF2B5EF4-FFF2-40B4-BE49-F238E27FC236}">
                <a16:creationId xmlns:a16="http://schemas.microsoft.com/office/drawing/2014/main" id="{EDD58568-87C0-49E8-AD72-4D2142E5ED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1758" y="5067857"/>
            <a:ext cx="2338856" cy="154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06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31BB58E-766F-482B-85F0-A63AB02F0741}"/>
                  </a:ext>
                </a:extLst>
              </p:cNvPr>
              <p:cNvSpPr txBox="1"/>
              <p:nvPr/>
            </p:nvSpPr>
            <p:spPr>
              <a:xfrm>
                <a:off x="4135443" y="695439"/>
                <a:ext cx="7381054" cy="2113079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000" dirty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PID algorithm will be used</a:t>
                </a:r>
              </a:p>
              <a:p>
                <a:r>
                  <a:rPr lang="en-US" sz="2000" dirty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Outputs of sensor readings will be used to calculate the robot’s position on the line.</a:t>
                </a:r>
              </a:p>
              <a:p>
                <a:pPr lvl="1"/>
                <a:r>
                  <a:rPr lang="en-US" sz="2000" dirty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	</a:t>
                </a:r>
                <a:r>
                  <a:rPr lang="en-US" sz="2000" dirty="0"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Formula:</a:t>
                </a:r>
                <a:r>
                  <a:rPr lang="en-US" sz="2000" dirty="0">
                    <a:solidFill>
                      <a:srgbClr val="FF0000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+…+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</m:sSub>
                        <m: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+…+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</m:sSub>
                      </m:den>
                    </m:f>
                  </m:oMath>
                </a14:m>
                <a:endParaRPr lang="en-US" sz="2000" dirty="0">
                  <a:latin typeface="Lato" panose="020F0502020204030203" pitchFamily="34" charset="0"/>
                </a:endParaRPr>
              </a:p>
              <a:p>
                <a:r>
                  <a:rPr lang="en-US" sz="2000" dirty="0"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	here,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will be either 1(white) or 0(black)</a:t>
                </a:r>
              </a:p>
              <a:p>
                <a:r>
                  <a:rPr lang="en-US" sz="2000" dirty="0"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00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will be values of each sensor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31BB58E-766F-482B-85F0-A63AB02F07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5443" y="695439"/>
                <a:ext cx="7381054" cy="2113079"/>
              </a:xfrm>
              <a:prstGeom prst="rect">
                <a:avLst/>
              </a:prstGeom>
              <a:blipFill>
                <a:blip r:embed="rId2"/>
                <a:stretch>
                  <a:fillRect l="-826" t="-1153" b="-43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1960606" y="1194326"/>
            <a:ext cx="2001795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dirty="0">
                <a:latin typeface="Lato"/>
              </a:rPr>
              <a:t>Line Following</a:t>
            </a:r>
            <a:endParaRPr lang="en-US" sz="3200" dirty="0">
              <a:ea typeface="+mn-lt"/>
              <a:cs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1580225" y="3391913"/>
            <a:ext cx="633129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Readings from four VL530LX TOF sensors will be used</a:t>
            </a:r>
          </a:p>
          <a:p>
            <a:pPr algn="r"/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PID algorithm will be used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8345091" y="3272580"/>
            <a:ext cx="197708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Lato"/>
              </a:rPr>
              <a:t>Wall Following</a:t>
            </a:r>
            <a:endParaRPr lang="en-US" sz="3200" dirty="0">
              <a:ea typeface="+mn-lt"/>
              <a:cs typeface="+mn-lt"/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>
          <a:xfrm>
            <a:off x="11005751" y="5965653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8</a:t>
            </a:fld>
            <a:endParaRPr lang="en-US" sz="2000" dirty="0"/>
          </a:p>
        </p:txBody>
      </p:sp>
      <p:pic>
        <p:nvPicPr>
          <p:cNvPr id="6" name="Picture 5" descr="A drawing of a face&#10;&#10;Description automatically generated">
            <a:extLst>
              <a:ext uri="{FF2B5EF4-FFF2-40B4-BE49-F238E27FC236}">
                <a16:creationId xmlns:a16="http://schemas.microsoft.com/office/drawing/2014/main" id="{27DDCB70-A337-480F-BBDA-8D9B0CB571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316" y="4241842"/>
            <a:ext cx="2322654" cy="232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261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4127205" y="455662"/>
            <a:ext cx="7381054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Detect the Circle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Navigate along the circumference until finding a radius and enter the radius.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Look for box with front TOF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If found in close proximity, come from other side and manipulate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If found in opposite radius, reach the box and manipulate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Else reach the center, check the side of the box, reach and manipulate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Take color sensor readings and calculate path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Drop the box and exit the circle in the shortest path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1BB58E-766F-482B-85F0-A63AB02F0741}"/>
              </a:ext>
            </a:extLst>
          </p:cNvPr>
          <p:cNvSpPr txBox="1"/>
          <p:nvPr/>
        </p:nvSpPr>
        <p:spPr>
          <a:xfrm>
            <a:off x="1773695" y="531932"/>
            <a:ext cx="216655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dirty="0">
                <a:latin typeface="Lato"/>
              </a:rPr>
              <a:t>Circle Navigation</a:t>
            </a:r>
            <a:endParaRPr lang="en-US" sz="3200" dirty="0">
              <a:ea typeface="+mn-lt"/>
              <a:cs typeface="+mn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104605" y="6095235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9</a:t>
            </a:fld>
            <a:endParaRPr lang="en-US" sz="2000" dirty="0"/>
          </a:p>
        </p:txBody>
      </p:sp>
      <p:pic>
        <p:nvPicPr>
          <p:cNvPr id="7" name="Picture 6" descr="A picture containing object, sitting, computer, clock&#10;&#10;Description automatically generated">
            <a:extLst>
              <a:ext uri="{FF2B5EF4-FFF2-40B4-BE49-F238E27FC236}">
                <a16:creationId xmlns:a16="http://schemas.microsoft.com/office/drawing/2014/main" id="{C73D17BC-667A-48F0-9BA4-AF48D79CD5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205" y="3990465"/>
            <a:ext cx="2521560" cy="267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7672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183</TotalTime>
  <Words>990</Words>
  <Application>Microsoft Office PowerPoint</Application>
  <PresentationFormat>Widescreen</PresentationFormat>
  <Paragraphs>172</Paragraphs>
  <Slides>16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Arial,Sans-Serif</vt:lpstr>
      <vt:lpstr>Calibri</vt:lpstr>
      <vt:lpstr>Cambria Math</vt:lpstr>
      <vt:lpstr>Corbel</vt:lpstr>
      <vt:lpstr>Lato</vt:lpstr>
      <vt:lpstr>Parallax</vt:lpstr>
      <vt:lpstr>  PROPOSAL REPORT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Pamuditha Somarathne</dc:creator>
  <cp:lastModifiedBy>Yasod</cp:lastModifiedBy>
  <cp:revision>624</cp:revision>
  <dcterms:created xsi:type="dcterms:W3CDTF">2020-06-12T00:46:28Z</dcterms:created>
  <dcterms:modified xsi:type="dcterms:W3CDTF">2020-06-13T04:13:37Z</dcterms:modified>
</cp:coreProperties>
</file>

<file path=docProps/thumbnail.jpeg>
</file>